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sldIdLst>
    <p:sldId id="256" r:id="rId3"/>
    <p:sldId id="261" r:id="rId4"/>
    <p:sldId id="262" r:id="rId5"/>
    <p:sldId id="260" r:id="rId6"/>
    <p:sldId id="263" r:id="rId7"/>
    <p:sldId id="264" r:id="rId8"/>
    <p:sldId id="267" r:id="rId9"/>
    <p:sldId id="285" r:id="rId10"/>
    <p:sldId id="268" r:id="rId11"/>
    <p:sldId id="286" r:id="rId12"/>
    <p:sldId id="269" r:id="rId13"/>
    <p:sldId id="271" r:id="rId14"/>
    <p:sldId id="270" r:id="rId15"/>
    <p:sldId id="274" r:id="rId16"/>
    <p:sldId id="287" r:id="rId17"/>
    <p:sldId id="275" r:id="rId18"/>
    <p:sldId id="288" r:id="rId19"/>
    <p:sldId id="276" r:id="rId20"/>
    <p:sldId id="277" r:id="rId21"/>
    <p:sldId id="278" r:id="rId22"/>
    <p:sldId id="279" r:id="rId23"/>
    <p:sldId id="289" r:id="rId24"/>
    <p:sldId id="281" r:id="rId25"/>
    <p:sldId id="282" r:id="rId26"/>
    <p:sldId id="283" r:id="rId27"/>
    <p:sldId id="284" r:id="rId28"/>
    <p:sldId id="290" r:id="rId29"/>
    <p:sldId id="291" r:id="rId30"/>
    <p:sldId id="280" r:id="rId31"/>
    <p:sldId id="292" r:id="rId32"/>
    <p:sldId id="294" r:id="rId33"/>
    <p:sldId id="296" r:id="rId34"/>
    <p:sldId id="295" r:id="rId35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BACC6"/>
    <a:srgbClr val="3DB2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5597" autoAdjust="0"/>
  </p:normalViewPr>
  <p:slideViewPr>
    <p:cSldViewPr>
      <p:cViewPr>
        <p:scale>
          <a:sx n="125" d="100"/>
          <a:sy n="125" d="100"/>
        </p:scale>
        <p:origin x="226" y="4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ableStyles" Target="tableStyle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197685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12/7/2020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5354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3008313" cy="87153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43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076325"/>
            <a:ext cx="3008313" cy="35179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12/7/2020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8249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900"/>
            <a:ext cx="5486400" cy="6032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12/7/2020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4409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12/7/2020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8716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78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12/7/2020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0912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144000" cy="884466"/>
          </a:xfrm>
          <a:prstGeom prst="rect">
            <a:avLst/>
          </a:prstGeom>
        </p:spPr>
        <p:txBody>
          <a:bodyPr anchor="ctr"/>
          <a:lstStyle>
            <a:lvl1pPr algn="l"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 smtClean="0"/>
              <a:t> Free PPT _ Click to add title</a:t>
            </a:r>
            <a:endParaRPr lang="ko-KR" alt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95536" y="1131590"/>
            <a:ext cx="8496944" cy="4606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 smtClean="0"/>
              <a:t>Click to edit Master text styles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405880" y="1808261"/>
            <a:ext cx="8496944" cy="2995737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4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469437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19672" y="0"/>
            <a:ext cx="7524328" cy="884466"/>
          </a:xfrm>
          <a:prstGeom prst="rect">
            <a:avLst/>
          </a:prstGeom>
        </p:spPr>
        <p:txBody>
          <a:bodyPr anchor="ctr"/>
          <a:lstStyle>
            <a:lvl1pPr algn="l"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 smtClean="0"/>
              <a:t>Free PPT _ Click to add title</a:t>
            </a:r>
            <a:endParaRPr lang="ko-KR" alt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979712" y="987574"/>
            <a:ext cx="6912768" cy="4606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 smtClean="0"/>
              <a:t>Click to edit Master text styles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1990056" y="1664245"/>
            <a:ext cx="6912768" cy="2995737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4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228082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8613"/>
            <a:ext cx="7772400" cy="11017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12/7/2020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9595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12/7/2020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1330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5"/>
            <a:ext cx="7772400" cy="10223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79638"/>
            <a:ext cx="7772400" cy="112553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12/7/2020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4311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12/7/2020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8029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0938"/>
            <a:ext cx="4040188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950"/>
            <a:ext cx="4040188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150938"/>
            <a:ext cx="4041775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631950"/>
            <a:ext cx="4041775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12/7/2020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7940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12/7/2020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5109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523917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</p:sldLayoutIdLst>
  <p:txStyles>
    <p:titleStyle>
      <a:lvl1pPr algn="ctr" defTabSz="914400" rtl="0" eaLnBrk="1" latinLnBrk="1" hangingPunct="1">
        <a:spcBef>
          <a:spcPct val="0"/>
        </a:spcBef>
        <a:buNone/>
        <a:defRPr sz="3600" b="1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937D59-5EDB-4C39-B697-625748F703B6}" type="datetimeFigureOut">
              <a:rPr lang="en-US" smtClean="0"/>
              <a:t>12/7/2020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2399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g"/><Relationship Id="rId3" Type="http://schemas.openxmlformats.org/officeDocument/2006/relationships/image" Target="../media/image29.png"/><Relationship Id="rId7" Type="http://schemas.openxmlformats.org/officeDocument/2006/relationships/image" Target="../media/image33.jp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jpg"/><Relationship Id="rId5" Type="http://schemas.openxmlformats.org/officeDocument/2006/relationships/image" Target="../media/image31.jpg"/><Relationship Id="rId10" Type="http://schemas.openxmlformats.org/officeDocument/2006/relationships/image" Target="../media/image36.png"/><Relationship Id="rId4" Type="http://schemas.openxmlformats.org/officeDocument/2006/relationships/image" Target="../media/image30.jpg"/><Relationship Id="rId9" Type="http://schemas.openxmlformats.org/officeDocument/2006/relationships/image" Target="../media/image35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accounts.lambdatest.com/register?plan=NBTYC10" TargetMode="Externa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ccounts.lambdatest.com/register?plan=NATYC2" TargetMode="External"/><Relationship Id="rId4" Type="http://schemas.openxmlformats.org/officeDocument/2006/relationships/hyperlink" Target="https://accounts.lambdatest.com/register?plan=MATYC1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7" Type="http://schemas.openxmlformats.org/officeDocument/2006/relationships/image" Target="../media/image43.jp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jpg"/><Relationship Id="rId5" Type="http://schemas.openxmlformats.org/officeDocument/2006/relationships/image" Target="../media/image41.jpg"/><Relationship Id="rId4" Type="http://schemas.openxmlformats.org/officeDocument/2006/relationships/image" Target="../media/image40.jp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"/>
          <p:cNvSpPr txBox="1">
            <a:spLocks noChangeArrowheads="1"/>
          </p:cNvSpPr>
          <p:nvPr/>
        </p:nvSpPr>
        <p:spPr bwMode="auto">
          <a:xfrm>
            <a:off x="56768" y="3363838"/>
            <a:ext cx="9144000" cy="1631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ko-KR" sz="20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Thành </a:t>
            </a:r>
            <a:r>
              <a:rPr lang="en-US" altLang="ko-KR" sz="2000" b="1" smtClean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Viên:</a:t>
            </a:r>
          </a:p>
          <a:p>
            <a:r>
              <a:rPr lang="en-US" altLang="ko-KR" sz="2000" b="1" smtClean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0306181379- Trần </a:t>
            </a:r>
            <a:r>
              <a:rPr lang="en-US" altLang="ko-KR" sz="2000" b="1" smtClean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Thiện Trung.</a:t>
            </a:r>
          </a:p>
          <a:p>
            <a:r>
              <a:rPr lang="en-US" altLang="ko-KR" sz="2000" b="1" smtClean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0306181337- Phan </a:t>
            </a:r>
            <a:r>
              <a:rPr lang="en-US" altLang="ko-KR" sz="20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Minh </a:t>
            </a:r>
            <a:r>
              <a:rPr lang="en-US" altLang="ko-KR" sz="2000" b="1" smtClean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Trí.</a:t>
            </a:r>
          </a:p>
          <a:p>
            <a:r>
              <a:rPr lang="en-US" altLang="ko-KR" sz="2000" b="1" smtClean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0306181384- Phạm </a:t>
            </a:r>
            <a:r>
              <a:rPr lang="en-US" altLang="ko-KR" sz="20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Lê Hoàng </a:t>
            </a:r>
            <a:r>
              <a:rPr lang="en-US" altLang="ko-KR" sz="2000" b="1" smtClean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Tuấn.</a:t>
            </a:r>
          </a:p>
          <a:p>
            <a:r>
              <a:rPr lang="en-US" altLang="ko-KR" sz="2000" b="1" smtClean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0306181367- L</a:t>
            </a:r>
            <a:r>
              <a:rPr lang="vi-VN" altLang="ko-KR" sz="2000" b="1" smtClean="0">
                <a:solidFill>
                  <a:schemeClr val="bg1"/>
                </a:solidFill>
                <a:ea typeface="맑은 고딕" pitchFamily="50" charset="-127"/>
                <a:cs typeface="Arial" pitchFamily="34" charset="0"/>
              </a:rPr>
              <a:t>ưu</a:t>
            </a:r>
            <a:r>
              <a:rPr lang="en-US" altLang="ko-KR" sz="2000" b="1">
                <a:solidFill>
                  <a:schemeClr val="bg1"/>
                </a:solidFill>
                <a:ea typeface="맑은 고딕" pitchFamily="50" charset="-127"/>
                <a:cs typeface="Arial" pitchFamily="34" charset="0"/>
              </a:rPr>
              <a:t> Ngọc Thính</a:t>
            </a:r>
            <a:endParaRPr lang="en-US" altLang="ko-KR" sz="2000" b="1">
              <a:solidFill>
                <a:schemeClr val="bg1"/>
              </a:solidFill>
              <a:latin typeface="Arial" pitchFamily="34" charset="0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16" name="TextBox 1"/>
          <p:cNvSpPr txBox="1">
            <a:spLocks noChangeArrowheads="1"/>
          </p:cNvSpPr>
          <p:nvPr/>
        </p:nvSpPr>
        <p:spPr bwMode="auto">
          <a:xfrm>
            <a:off x="2900576" y="1995686"/>
            <a:ext cx="345638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altLang="ko-KR" sz="2800" b="1">
                <a:ln/>
                <a:solidFill>
                  <a:schemeClr val="accent3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LAMBDA </a:t>
            </a:r>
            <a:r>
              <a:rPr lang="en-US" altLang="ko-KR" sz="2800" b="1" smtClean="0">
                <a:ln/>
                <a:solidFill>
                  <a:schemeClr val="accent3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TEST</a:t>
            </a:r>
            <a:endParaRPr lang="en-US" altLang="ko-KR" sz="2800" b="1" dirty="0" smtClean="0">
              <a:ln/>
              <a:solidFill>
                <a:schemeClr val="accent3"/>
              </a:solidFill>
              <a:latin typeface="Arial" pitchFamily="34" charset="0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17" name="TextBox 1"/>
          <p:cNvSpPr txBox="1">
            <a:spLocks noChangeArrowheads="1"/>
          </p:cNvSpPr>
          <p:nvPr/>
        </p:nvSpPr>
        <p:spPr bwMode="auto">
          <a:xfrm>
            <a:off x="2900576" y="1649944"/>
            <a:ext cx="3456384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2000" b="1">
                <a:solidFill>
                  <a:schemeClr val="bg1">
                    <a:lumMod val="65000"/>
                  </a:schemeClr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Bài thuyết trình về</a:t>
            </a:r>
            <a:endParaRPr lang="en-US" altLang="ko-KR" sz="2000" b="1" dirty="0" smtClean="0">
              <a:solidFill>
                <a:schemeClr val="bg1">
                  <a:lumMod val="65000"/>
                </a:schemeClr>
              </a:solidFill>
              <a:latin typeface="Arial" pitchFamily="34" charset="0"/>
              <a:ea typeface="맑은 고딕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44783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5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ouble Wave 4"/>
          <p:cNvSpPr/>
          <p:nvPr/>
        </p:nvSpPr>
        <p:spPr>
          <a:xfrm>
            <a:off x="1835696" y="1131590"/>
            <a:ext cx="5760640" cy="2592288"/>
          </a:xfrm>
          <a:prstGeom prst="doubleWave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smtClean="0"/>
              <a:t>II. Automated Testing</a:t>
            </a:r>
            <a:endParaRPr lang="en-US" sz="4400"/>
          </a:p>
        </p:txBody>
      </p:sp>
    </p:spTree>
    <p:extLst>
      <p:ext uri="{BB962C8B-B14F-4D97-AF65-F5344CB8AC3E}">
        <p14:creationId xmlns:p14="http://schemas.microsoft.com/office/powerpoint/2010/main" val="201631531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ight Arrow 4"/>
          <p:cNvSpPr/>
          <p:nvPr/>
        </p:nvSpPr>
        <p:spPr>
          <a:xfrm>
            <a:off x="51623" y="92120"/>
            <a:ext cx="3414304" cy="679430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II. Automated Testing</a:t>
            </a:r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721" y="915566"/>
            <a:ext cx="8784974" cy="406842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23" y="832746"/>
            <a:ext cx="8984873" cy="412779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549408" y="94582"/>
            <a:ext cx="5356807" cy="707886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000"/>
              <a:t>Bạn có thể đặt tối đa 10 bài test trong hàng đợi.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1655853792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275606"/>
            <a:ext cx="4990703" cy="363768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436096" y="1275606"/>
            <a:ext cx="3590349" cy="147732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vi-VN"/>
              <a:t>Thực hiện kiểm tra tự động </a:t>
            </a:r>
            <a:r>
              <a:rPr lang="en-US"/>
              <a:t> </a:t>
            </a:r>
            <a:r>
              <a:rPr lang="en-US" smtClean="0"/>
              <a:t>  </a:t>
            </a:r>
            <a:r>
              <a:rPr lang="vi-VN" smtClean="0"/>
              <a:t>hóa </a:t>
            </a:r>
            <a:r>
              <a:rPr lang="vi-VN"/>
              <a:t>Selenium trên lưới kiểm </a:t>
            </a:r>
            <a:r>
              <a:rPr lang="en-US" smtClean="0"/>
              <a:t>  </a:t>
            </a:r>
            <a:r>
              <a:rPr lang="vi-VN" smtClean="0"/>
              <a:t>tra Selenium </a:t>
            </a:r>
            <a:r>
              <a:rPr lang="vi-VN"/>
              <a:t>dựa trên đám </a:t>
            </a:r>
            <a:r>
              <a:rPr lang="en-US" smtClean="0"/>
              <a:t>  </a:t>
            </a:r>
            <a:r>
              <a:rPr lang="vi-VN" smtClean="0"/>
              <a:t>mây có</a:t>
            </a:r>
            <a:r>
              <a:rPr lang="en-US" smtClean="0"/>
              <a:t> </a:t>
            </a:r>
            <a:r>
              <a:rPr lang="vi-VN" smtClean="0"/>
              <a:t>thể </a:t>
            </a:r>
            <a:r>
              <a:rPr lang="vi-VN"/>
              <a:t>mở rộng, bảo mật và đáng tin cậy trực tuyến. </a:t>
            </a:r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3769861" y="195486"/>
            <a:ext cx="3610451" cy="86409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vi-VN" b="1" i="1"/>
              <a:t>Lưới Kiểm Tra Selenium Trực Tuyến Để Tự Động Hóa Kiểm Tra Trình</a:t>
            </a:r>
            <a:r>
              <a:rPr lang="en-US" b="1" i="1"/>
              <a:t> </a:t>
            </a:r>
            <a:r>
              <a:rPr lang="vi-VN" b="1" i="1"/>
              <a:t>Duyệt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095" y="2859782"/>
            <a:ext cx="3590349" cy="201705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323528" y="1491630"/>
            <a:ext cx="2592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L</a:t>
            </a:r>
            <a:r>
              <a:rPr lang="vi-VN" sz="1200"/>
              <a:t>ưới</a:t>
            </a:r>
            <a:r>
              <a:rPr lang="en-US" sz="1200"/>
              <a:t> selenium dựa trên đám </a:t>
            </a:r>
            <a:r>
              <a:rPr lang="en-US" sz="1200" smtClean="0"/>
              <a:t>mây</a:t>
            </a:r>
            <a:endParaRPr lang="en-US" sz="1200"/>
          </a:p>
        </p:txBody>
      </p:sp>
      <p:sp>
        <p:nvSpPr>
          <p:cNvPr id="15" name="Right Arrow 14"/>
          <p:cNvSpPr/>
          <p:nvPr/>
        </p:nvSpPr>
        <p:spPr>
          <a:xfrm>
            <a:off x="51623" y="92120"/>
            <a:ext cx="3414304" cy="679430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II. Automated Testing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237453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56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34" dur="125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35" dur="125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36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37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4" grpId="0"/>
      <p:bldP spid="1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3635896" y="195486"/>
            <a:ext cx="3826475" cy="86409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/>
              <a:t>Kiểm Tra Tự Động Hóa </a:t>
            </a:r>
            <a:r>
              <a:rPr lang="en-US" b="1" smtClean="0"/>
              <a:t>Selenium </a:t>
            </a:r>
            <a:r>
              <a:rPr lang="en-US" b="1"/>
              <a:t>Trên Trình Duyệt Di Động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545" y="1131590"/>
            <a:ext cx="4293578" cy="354444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572000" y="1275606"/>
            <a:ext cx="4464496" cy="369331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/>
              <a:t>Chạy các tập lệnh kiểm </a:t>
            </a:r>
            <a:r>
              <a:rPr lang="en-US" smtClean="0"/>
              <a:t>tra   </a:t>
            </a:r>
            <a:r>
              <a:rPr lang="en-US"/>
              <a:t>Appium và </a:t>
            </a:r>
            <a:r>
              <a:rPr lang="en-US" smtClean="0"/>
              <a:t>Selenium </a:t>
            </a:r>
            <a:r>
              <a:rPr lang="en-US"/>
              <a:t>Automation của bạn trên các trình duyệt di động Android và </a:t>
            </a:r>
            <a:r>
              <a:rPr lang="en-US" smtClean="0"/>
              <a:t>   iOS </a:t>
            </a:r>
            <a:r>
              <a:rPr lang="en-US"/>
              <a:t>khác nhau. Từ các trình duyệt </a:t>
            </a:r>
            <a:r>
              <a:rPr lang="en-US" smtClean="0"/>
              <a:t>   Android </a:t>
            </a:r>
            <a:r>
              <a:rPr lang="en-US"/>
              <a:t>hoặc iOS mới nhất đến các </a:t>
            </a:r>
            <a:r>
              <a:rPr lang="en-US" smtClean="0"/>
              <a:t> phiên </a:t>
            </a:r>
            <a:r>
              <a:rPr lang="en-US"/>
              <a:t>bản </a:t>
            </a:r>
            <a:r>
              <a:rPr lang="en-US" smtClean="0"/>
              <a:t>cũ.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vi-VN"/>
              <a:t>Phát triển, kiểm tra và cung cấp nhanh hơn mọi lúc với LambdaTest Selenium Grid trực tuyến</a:t>
            </a:r>
            <a:r>
              <a:rPr lang="vi-VN" smtClean="0"/>
              <a:t>.</a:t>
            </a:r>
            <a:endParaRPr lang="en-US" smtClean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/>
          </a:p>
        </p:txBody>
      </p:sp>
      <p:sp>
        <p:nvSpPr>
          <p:cNvPr id="12" name="Right Arrow 11"/>
          <p:cNvSpPr/>
          <p:nvPr/>
        </p:nvSpPr>
        <p:spPr>
          <a:xfrm>
            <a:off x="51623" y="92120"/>
            <a:ext cx="3414304" cy="679430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II. Automated Testing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201977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56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27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8" dur="2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8450"/>
                            </p:stCondLst>
                            <p:childTnLst>
                              <p:par>
                                <p:cTn id="32" presetID="56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34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35" dur="2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3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3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3635896" y="195486"/>
            <a:ext cx="3826475" cy="86409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/>
              <a:t>Thực Hiện Kiểm Tra Song Song Với Selenium Grid Online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4584" y="1166948"/>
            <a:ext cx="8971912" cy="120032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vi-VN"/>
              <a:t>Rút ngắn chu kỳ thử nghiệm của bạn bằng nhiều lần thông qua thử nghiệm song </a:t>
            </a:r>
            <a:r>
              <a:rPr lang="en-US" smtClean="0"/>
              <a:t>  </a:t>
            </a:r>
            <a:r>
              <a:rPr lang="vi-VN" smtClean="0"/>
              <a:t>song </a:t>
            </a:r>
            <a:r>
              <a:rPr lang="vi-VN"/>
              <a:t>với Selenium Grid trực tuyến và đảm bảo ra mắt nhanh hơn trên thị trường. </a:t>
            </a:r>
            <a:endParaRPr lang="en-US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vi-VN" smtClean="0"/>
              <a:t>Thực </a:t>
            </a:r>
            <a:r>
              <a:rPr lang="vi-VN"/>
              <a:t>hiện kiểm tra Selenium trên hàng trăm trình duyệt + kết hợp hệ điều hành, </a:t>
            </a:r>
            <a:r>
              <a:rPr lang="en-US" smtClean="0"/>
              <a:t>   </a:t>
            </a:r>
            <a:r>
              <a:rPr lang="vi-VN" smtClean="0"/>
              <a:t>đồng </a:t>
            </a:r>
            <a:r>
              <a:rPr lang="vi-VN"/>
              <a:t>thời.</a:t>
            </a:r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2474643"/>
            <a:ext cx="8856983" cy="2600768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>
            <a:off x="31493" y="195486"/>
            <a:ext cx="3414304" cy="679430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II. Automated Testing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011742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56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26" dur="375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7" dur="375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8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9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400"/>
                            </p:stCondLst>
                            <p:childTnLst>
                              <p:par>
                                <p:cTn id="31" presetID="56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33" dur="375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34" dur="375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35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36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ouble Wave 4"/>
          <p:cNvSpPr/>
          <p:nvPr/>
        </p:nvSpPr>
        <p:spPr>
          <a:xfrm>
            <a:off x="1835696" y="1131590"/>
            <a:ext cx="5688632" cy="2592288"/>
          </a:xfrm>
          <a:prstGeom prst="doubleWave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smtClean="0"/>
              <a:t>III. Automated </a:t>
            </a:r>
          </a:p>
          <a:p>
            <a:pPr algn="ctr"/>
            <a:r>
              <a:rPr lang="en-US" sz="4400" smtClean="0"/>
              <a:t>Screenshots</a:t>
            </a:r>
            <a:endParaRPr lang="en-US" sz="4400"/>
          </a:p>
        </p:txBody>
      </p:sp>
    </p:spTree>
    <p:extLst>
      <p:ext uri="{BB962C8B-B14F-4D97-AF65-F5344CB8AC3E}">
        <p14:creationId xmlns:p14="http://schemas.microsoft.com/office/powerpoint/2010/main" val="47960618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ight Arrow 4"/>
          <p:cNvSpPr/>
          <p:nvPr/>
        </p:nvSpPr>
        <p:spPr>
          <a:xfrm>
            <a:off x="51623" y="92120"/>
            <a:ext cx="3414304" cy="679430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III. Automated Screenshots</a:t>
            </a:r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635896" y="186775"/>
            <a:ext cx="5400600" cy="58477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vi-VN" sz="1600">
                <a:solidFill>
                  <a:schemeClr val="bg1"/>
                </a:solidFill>
                <a:cs typeface="Arial" panose="020B0604020202020204" pitchFamily="34" charset="0"/>
              </a:rPr>
              <a:t>Chụp ảnh màn hình tự động được phân trang đầy đủ trên máy chạy hệ điều hành thực chỉ bằng một cú nhấp chuột. 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00" y="915566"/>
            <a:ext cx="8885488" cy="4160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176461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ouble Wave 4"/>
          <p:cNvSpPr/>
          <p:nvPr/>
        </p:nvSpPr>
        <p:spPr>
          <a:xfrm>
            <a:off x="1835696" y="1131590"/>
            <a:ext cx="5688632" cy="2592288"/>
          </a:xfrm>
          <a:prstGeom prst="doubleWave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/>
              <a:t>IV. Responsive </a:t>
            </a:r>
            <a:endParaRPr lang="en-US" sz="4400" smtClean="0"/>
          </a:p>
          <a:p>
            <a:pPr algn="ctr"/>
            <a:r>
              <a:rPr lang="en-US" sz="4400" smtClean="0"/>
              <a:t>Testing</a:t>
            </a:r>
            <a:endParaRPr lang="en-US" sz="4400"/>
          </a:p>
        </p:txBody>
      </p:sp>
    </p:spTree>
    <p:extLst>
      <p:ext uri="{BB962C8B-B14F-4D97-AF65-F5344CB8AC3E}">
        <p14:creationId xmlns:p14="http://schemas.microsoft.com/office/powerpoint/2010/main" val="42867031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ight Arrow 4"/>
          <p:cNvSpPr/>
          <p:nvPr/>
        </p:nvSpPr>
        <p:spPr>
          <a:xfrm>
            <a:off x="51623" y="92120"/>
            <a:ext cx="3414304" cy="679430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IV. Responsive </a:t>
            </a:r>
            <a:r>
              <a:rPr lang="en-US" smtClean="0"/>
              <a:t>Testing</a:t>
            </a:r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46463" y="843558"/>
            <a:ext cx="7128792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b="1"/>
              <a:t>Công Cụ Để Thực Hiện Kiểm Tra Khả Năng Đáp Ứng Trực </a:t>
            </a:r>
            <a:r>
              <a:rPr lang="en-US" b="1" smtClean="0"/>
              <a:t>Tuyến</a:t>
            </a:r>
            <a:endParaRPr lang="en-US" b="1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800" y="1297093"/>
            <a:ext cx="6264696" cy="380713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5692" y="1297093"/>
            <a:ext cx="2600695" cy="317009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vi-VN" sz="2000"/>
              <a:t>Thực hiện kiểm tra độ phân giải trực </a:t>
            </a:r>
            <a:r>
              <a:rPr lang="en-US" sz="2000" smtClean="0"/>
              <a:t> </a:t>
            </a:r>
            <a:r>
              <a:rPr lang="vi-VN" sz="2000" smtClean="0"/>
              <a:t>tuyến </a:t>
            </a:r>
            <a:r>
              <a:rPr lang="vi-VN" sz="2000"/>
              <a:t>để kiểm tra </a:t>
            </a:r>
            <a:r>
              <a:rPr lang="en-US" sz="2000" smtClean="0"/>
              <a:t> </a:t>
            </a:r>
            <a:r>
              <a:rPr lang="vi-VN" sz="2000" smtClean="0"/>
              <a:t>thiết </a:t>
            </a:r>
            <a:r>
              <a:rPr lang="vi-VN" sz="2000"/>
              <a:t>kế </a:t>
            </a:r>
            <a:r>
              <a:rPr lang="vi-VN" sz="2000" smtClean="0"/>
              <a:t>trên </a:t>
            </a:r>
            <a:r>
              <a:rPr lang="vi-VN" sz="2000"/>
              <a:t>nhiều kích thước màn </a:t>
            </a:r>
            <a:r>
              <a:rPr lang="en-US" sz="2000" smtClean="0"/>
              <a:t>  </a:t>
            </a:r>
            <a:r>
              <a:rPr lang="vi-VN" sz="2000" smtClean="0"/>
              <a:t>hình </a:t>
            </a:r>
            <a:r>
              <a:rPr lang="vi-VN" sz="2000"/>
              <a:t>khác nhau, từ trình duyệt trên </a:t>
            </a:r>
            <a:r>
              <a:rPr lang="en-US" sz="2000" smtClean="0"/>
              <a:t>    </a:t>
            </a:r>
            <a:r>
              <a:rPr lang="vi-VN" sz="2000" smtClean="0"/>
              <a:t>thiết </a:t>
            </a:r>
            <a:r>
              <a:rPr lang="vi-VN" sz="2000"/>
              <a:t>bị di động </a:t>
            </a:r>
            <a:r>
              <a:rPr lang="en-US" sz="2000" smtClean="0"/>
              <a:t>    </a:t>
            </a:r>
            <a:r>
              <a:rPr lang="vi-VN" sz="2000" smtClean="0"/>
              <a:t>đến </a:t>
            </a:r>
            <a:r>
              <a:rPr lang="vi-VN" sz="2000"/>
              <a:t>máy tính để </a:t>
            </a:r>
            <a:r>
              <a:rPr lang="en-US" sz="2000" smtClean="0"/>
              <a:t>  </a:t>
            </a:r>
            <a:r>
              <a:rPr lang="vi-VN" sz="2000" smtClean="0"/>
              <a:t>bàn</a:t>
            </a:r>
            <a:r>
              <a:rPr lang="vi-VN" sz="2000"/>
              <a:t>.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3215797084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6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23" dur="375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4" dur="375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5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6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" grpId="0" animBg="1"/>
      <p:bldP spid="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ight Arrow 4"/>
          <p:cNvSpPr/>
          <p:nvPr/>
        </p:nvSpPr>
        <p:spPr>
          <a:xfrm>
            <a:off x="51623" y="92120"/>
            <a:ext cx="3414304" cy="679430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IV. Responsive </a:t>
            </a:r>
            <a:r>
              <a:rPr lang="en-US" smtClean="0"/>
              <a:t>Testing</a:t>
            </a:r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46462" y="843558"/>
            <a:ext cx="7549873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b="1"/>
              <a:t>Kiểm tra trang web về khả năng phản hồi trên trình duyệt Android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507809" y="1284898"/>
            <a:ext cx="2600695" cy="375487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vi-VN" sz="1700"/>
              <a:t>Kiểm tra ngay trang </a:t>
            </a:r>
            <a:r>
              <a:rPr lang="en-US" sz="1700" smtClean="0"/>
              <a:t> </a:t>
            </a:r>
            <a:r>
              <a:rPr lang="vi-VN" sz="1700" smtClean="0"/>
              <a:t>web </a:t>
            </a:r>
            <a:r>
              <a:rPr lang="vi-VN" sz="1700"/>
              <a:t>hoặc ứng dụng </a:t>
            </a:r>
            <a:r>
              <a:rPr lang="en-US" sz="1700" smtClean="0"/>
              <a:t> </a:t>
            </a:r>
            <a:r>
              <a:rPr lang="vi-VN" sz="1700" smtClean="0"/>
              <a:t>web sẽ </a:t>
            </a:r>
            <a:r>
              <a:rPr lang="vi-VN" sz="1700"/>
              <a:t>trông như thế nào trong hầu hết các thiết bị Android </a:t>
            </a:r>
            <a:r>
              <a:rPr lang="vi-VN" sz="1700" smtClean="0"/>
              <a:t>phổ</a:t>
            </a:r>
            <a:r>
              <a:rPr lang="en-US" sz="1700" smtClean="0"/>
              <a:t>  </a:t>
            </a:r>
            <a:r>
              <a:rPr lang="vi-VN" sz="1700" smtClean="0"/>
              <a:t> </a:t>
            </a:r>
            <a:r>
              <a:rPr lang="vi-VN" sz="1700"/>
              <a:t>biến ở cả chế độ </a:t>
            </a:r>
            <a:r>
              <a:rPr lang="en-US" sz="1700" smtClean="0"/>
              <a:t>     </a:t>
            </a:r>
            <a:r>
              <a:rPr lang="vi-VN" sz="1700" smtClean="0"/>
              <a:t>ngang </a:t>
            </a:r>
            <a:r>
              <a:rPr lang="vi-VN" sz="1700"/>
              <a:t>và dọc. </a:t>
            </a:r>
            <a:endParaRPr lang="en-US" sz="170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vi-VN" sz="1700" smtClean="0"/>
              <a:t>Thử </a:t>
            </a:r>
            <a:r>
              <a:rPr lang="vi-VN" sz="1700"/>
              <a:t>nghiệm phản hồi tức thì trên hơn 16 </a:t>
            </a:r>
            <a:r>
              <a:rPr lang="en-US" sz="1700" smtClean="0"/>
              <a:t>   </a:t>
            </a:r>
            <a:r>
              <a:rPr lang="vi-VN" sz="1700" smtClean="0"/>
              <a:t>kích </a:t>
            </a:r>
            <a:r>
              <a:rPr lang="vi-VN" sz="1700"/>
              <a:t>thước màn hình Android bao gồm </a:t>
            </a:r>
            <a:r>
              <a:rPr lang="en-US" sz="1700" smtClean="0"/>
              <a:t>    </a:t>
            </a:r>
            <a:r>
              <a:rPr lang="vi-VN" sz="1700" smtClean="0"/>
              <a:t>Google </a:t>
            </a:r>
            <a:r>
              <a:rPr lang="vi-VN" sz="1700"/>
              <a:t>Pixel, </a:t>
            </a:r>
            <a:r>
              <a:rPr lang="en-US" sz="1700" smtClean="0"/>
              <a:t>         </a:t>
            </a:r>
            <a:r>
              <a:rPr lang="vi-VN" sz="1700" smtClean="0"/>
              <a:t>Samsung </a:t>
            </a:r>
            <a:r>
              <a:rPr lang="vi-VN" sz="1700"/>
              <a:t>Galaxy 8+, Oneplus, v.v.</a:t>
            </a:r>
            <a:endParaRPr lang="en-US" sz="170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91630"/>
            <a:ext cx="6444208" cy="3548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985656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250" tmFilter="0,0; .5, 1; 1, 1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800"/>
                            </p:stCondLst>
                            <p:childTnLst>
                              <p:par>
                                <p:cTn id="29" presetID="4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25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5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250" tmFilter="0,0; .5, 1; 1, 1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" grpId="0" animBg="1"/>
      <p:bldP spid="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23827" y="164444"/>
            <a:ext cx="2195736" cy="688980"/>
          </a:xfrm>
        </p:spPr>
        <p:txBody>
          <a:bodyPr/>
          <a:lstStyle/>
          <a:p>
            <a:r>
              <a:rPr lang="en-US"/>
              <a:t>Mục </a:t>
            </a:r>
            <a:r>
              <a:rPr lang="en-US" smtClean="0"/>
              <a:t>lục:</a:t>
            </a: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182722" y="987574"/>
            <a:ext cx="3398913" cy="16081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/>
              <a:t>Giới thiệu </a:t>
            </a:r>
            <a:endParaRPr lang="en-US" sz="2800" smtClean="0"/>
          </a:p>
          <a:p>
            <a:pPr algn="ctr"/>
            <a:r>
              <a:rPr lang="en-US" sz="2800" smtClean="0"/>
              <a:t>Lambda Test</a:t>
            </a:r>
            <a:endParaRPr lang="en-US" sz="2800"/>
          </a:p>
        </p:txBody>
      </p:sp>
      <p:sp>
        <p:nvSpPr>
          <p:cNvPr id="6" name="Right Arrow 5"/>
          <p:cNvSpPr/>
          <p:nvPr/>
        </p:nvSpPr>
        <p:spPr>
          <a:xfrm>
            <a:off x="396278" y="1270478"/>
            <a:ext cx="1224136" cy="882098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/>
              <a:t>1</a:t>
            </a: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445731" y="987573"/>
            <a:ext cx="3177245" cy="15211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/>
              <a:t>Các tính năng của Lambda </a:t>
            </a:r>
            <a:r>
              <a:rPr lang="en-US" sz="2800" smtClean="0"/>
              <a:t>Test</a:t>
            </a:r>
            <a:endParaRPr lang="en-US" sz="2800"/>
          </a:p>
        </p:txBody>
      </p:sp>
      <p:sp>
        <p:nvSpPr>
          <p:cNvPr id="8" name="Right Arrow 7"/>
          <p:cNvSpPr/>
          <p:nvPr/>
        </p:nvSpPr>
        <p:spPr>
          <a:xfrm>
            <a:off x="4581635" y="1308894"/>
            <a:ext cx="1080120" cy="666074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</a:p>
        </p:txBody>
      </p:sp>
      <p:sp>
        <p:nvSpPr>
          <p:cNvPr id="9" name="Rectangle 8"/>
          <p:cNvSpPr/>
          <p:nvPr/>
        </p:nvSpPr>
        <p:spPr>
          <a:xfrm>
            <a:off x="5445731" y="3226882"/>
            <a:ext cx="3177245" cy="15211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smtClean="0"/>
              <a:t>Video Demo</a:t>
            </a:r>
            <a:endParaRPr lang="en-US" sz="2800"/>
          </a:p>
        </p:txBody>
      </p:sp>
      <p:sp>
        <p:nvSpPr>
          <p:cNvPr id="11" name="Rectangle 10"/>
          <p:cNvSpPr/>
          <p:nvPr/>
        </p:nvSpPr>
        <p:spPr>
          <a:xfrm>
            <a:off x="1188366" y="3094622"/>
            <a:ext cx="3393269" cy="15211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/>
              <a:t>Tại sao nên chọn </a:t>
            </a:r>
            <a:endParaRPr lang="en-US" sz="2800" smtClean="0"/>
          </a:p>
          <a:p>
            <a:pPr algn="ctr"/>
            <a:r>
              <a:rPr lang="en-US" sz="2800" smtClean="0"/>
              <a:t>Lambda Test</a:t>
            </a:r>
            <a:endParaRPr lang="en-US" sz="2800"/>
          </a:p>
        </p:txBody>
      </p:sp>
      <p:sp>
        <p:nvSpPr>
          <p:cNvPr id="3" name="Down Arrow 2"/>
          <p:cNvSpPr/>
          <p:nvPr/>
        </p:nvSpPr>
        <p:spPr>
          <a:xfrm>
            <a:off x="6580555" y="2516772"/>
            <a:ext cx="907596" cy="978408"/>
          </a:xfrm>
          <a:prstGeom prst="down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/>
              <a:t>3</a:t>
            </a:r>
            <a:endParaRPr lang="en-US"/>
          </a:p>
        </p:txBody>
      </p:sp>
      <p:sp>
        <p:nvSpPr>
          <p:cNvPr id="4" name="Left Arrow 3"/>
          <p:cNvSpPr/>
          <p:nvPr/>
        </p:nvSpPr>
        <p:spPr>
          <a:xfrm>
            <a:off x="4293602" y="3495180"/>
            <a:ext cx="1152128" cy="720080"/>
          </a:xfrm>
          <a:prstGeom prst="lef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/>
              <a:t>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51174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animBg="1"/>
      <p:bldP spid="6" grpId="0" animBg="1"/>
      <p:bldP spid="7" grpId="0" animBg="1"/>
      <p:bldP spid="8" grpId="0" animBg="1"/>
      <p:bldP spid="9" grpId="0" animBg="1"/>
      <p:bldP spid="11" grpId="0" animBg="1"/>
      <p:bldP spid="3" grpId="0" animBg="1"/>
      <p:bldP spid="4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ight Arrow 4"/>
          <p:cNvSpPr/>
          <p:nvPr/>
        </p:nvSpPr>
        <p:spPr>
          <a:xfrm>
            <a:off x="51623" y="92120"/>
            <a:ext cx="3414304" cy="679430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IV. Responsive </a:t>
            </a:r>
            <a:r>
              <a:rPr lang="en-US" smtClean="0"/>
              <a:t>Testing</a:t>
            </a:r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46463" y="843558"/>
            <a:ext cx="5317626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b="1"/>
              <a:t>Kiểm tra thiết kế đáp ứng trên trình duyệt iOS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463" y="1284898"/>
            <a:ext cx="2600695" cy="323165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vi-VN" sz="1700"/>
              <a:t>Thực hiện kiểm </a:t>
            </a:r>
            <a:r>
              <a:rPr lang="vi-VN" sz="1700" smtClean="0"/>
              <a:t>tra</a:t>
            </a:r>
            <a:r>
              <a:rPr lang="en-US" sz="1700" smtClean="0"/>
              <a:t>  </a:t>
            </a:r>
            <a:r>
              <a:rPr lang="vi-VN" sz="1700" smtClean="0"/>
              <a:t> </a:t>
            </a:r>
            <a:r>
              <a:rPr lang="vi-VN" sz="1700"/>
              <a:t>đáp ứng trang web </a:t>
            </a:r>
            <a:r>
              <a:rPr lang="en-US" sz="1700" smtClean="0"/>
              <a:t>   </a:t>
            </a:r>
            <a:r>
              <a:rPr lang="vi-VN" sz="1700" smtClean="0"/>
              <a:t>trực </a:t>
            </a:r>
            <a:r>
              <a:rPr lang="vi-VN" sz="1700"/>
              <a:t>tuyến trên </a:t>
            </a:r>
            <a:r>
              <a:rPr lang="vi-VN" sz="1700" smtClean="0"/>
              <a:t>các</a:t>
            </a:r>
            <a:r>
              <a:rPr lang="vi-VN" sz="1700"/>
              <a:t> </a:t>
            </a:r>
            <a:r>
              <a:rPr lang="en-US" sz="1700">
                <a:solidFill>
                  <a:srgbClr val="4BACC6"/>
                </a:solidFill>
              </a:rPr>
              <a:t>-</a:t>
            </a:r>
            <a:r>
              <a:rPr lang="en-US" sz="1700" smtClean="0"/>
              <a:t> </a:t>
            </a:r>
            <a:r>
              <a:rPr lang="en-US" sz="1700" smtClean="0">
                <a:solidFill>
                  <a:schemeClr val="bg1"/>
                </a:solidFill>
              </a:rPr>
              <a:t> trình duyệt IOS</a:t>
            </a:r>
            <a:r>
              <a:rPr lang="vi-VN" sz="1700"/>
              <a:t> </a:t>
            </a:r>
            <a:r>
              <a:rPr lang="vi-VN" sz="1700" smtClean="0"/>
              <a:t>được </a:t>
            </a:r>
            <a:r>
              <a:rPr lang="vi-VN" sz="1700"/>
              <a:t>sử dụng nhiều nhất </a:t>
            </a:r>
            <a:r>
              <a:rPr lang="en-US" sz="1700" smtClean="0"/>
              <a:t> </a:t>
            </a:r>
            <a:r>
              <a:rPr lang="en-US" sz="1700" smtClean="0">
                <a:solidFill>
                  <a:srgbClr val="4BACC6"/>
                </a:solidFill>
              </a:rPr>
              <a:t>-</a:t>
            </a:r>
            <a:r>
              <a:rPr lang="vi-VN" sz="1700" smtClean="0"/>
              <a:t>theo </a:t>
            </a:r>
            <a:r>
              <a:rPr lang="vi-VN" sz="1700"/>
              <a:t>thị phần. </a:t>
            </a:r>
            <a:endParaRPr lang="en-US" sz="170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vi-VN" sz="1700" smtClean="0"/>
              <a:t>Bạn </a:t>
            </a:r>
            <a:r>
              <a:rPr lang="vi-VN" sz="1700"/>
              <a:t>có thể thực hiện kiểm tra khả năng </a:t>
            </a:r>
            <a:r>
              <a:rPr lang="en-US" sz="1700" smtClean="0"/>
              <a:t>    </a:t>
            </a:r>
            <a:r>
              <a:rPr lang="vi-VN" sz="1700" smtClean="0"/>
              <a:t>phản </a:t>
            </a:r>
            <a:r>
              <a:rPr lang="vi-VN" sz="1700"/>
              <a:t>hồi cho các ứng dụng web của mình </a:t>
            </a:r>
            <a:r>
              <a:rPr lang="en-US" sz="1700" smtClean="0"/>
              <a:t>  </a:t>
            </a:r>
            <a:r>
              <a:rPr lang="vi-VN" sz="1700" smtClean="0"/>
              <a:t>trên </a:t>
            </a:r>
            <a:r>
              <a:rPr lang="vi-VN" sz="1700"/>
              <a:t>44 trình duyệt với chế độ Ngang và dọc.</a:t>
            </a:r>
            <a:endParaRPr lang="en-US" sz="170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5276" y="1419622"/>
            <a:ext cx="6372200" cy="3651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3982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000"/>
                            </p:stCondLst>
                            <p:childTnLst>
                              <p:par>
                                <p:cTn id="26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8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3" dur="19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900"/>
                            </p:stCondLst>
                            <p:childTnLst>
                              <p:par>
                                <p:cTn id="35" presetID="4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 tmFilter="0,0; .5, 1; 1, 1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6900"/>
                            </p:stCondLst>
                            <p:childTnLst>
                              <p:par>
                                <p:cTn id="43" presetID="4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 tmFilter="0,0; .5, 1; 1, 1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" grpId="0" animBg="1"/>
      <p:bldP spid="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ight Arrow 4"/>
          <p:cNvSpPr/>
          <p:nvPr/>
        </p:nvSpPr>
        <p:spPr>
          <a:xfrm>
            <a:off x="51623" y="92120"/>
            <a:ext cx="3414304" cy="679430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IV. Responsive </a:t>
            </a:r>
            <a:r>
              <a:rPr lang="en-US" smtClean="0"/>
              <a:t>Testing</a:t>
            </a:r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46463" y="843558"/>
            <a:ext cx="5821682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vi-VN" b="1"/>
              <a:t>Kiểm tra thiết kế đáp ứng của các trang địa phương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940152" y="195486"/>
            <a:ext cx="3096344" cy="483209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/>
              <a:t>V</a:t>
            </a:r>
            <a:r>
              <a:rPr lang="vi-VN" smtClean="0"/>
              <a:t>ới </a:t>
            </a:r>
            <a:r>
              <a:rPr lang="vi-VN"/>
              <a:t>tính năng </a:t>
            </a:r>
            <a:r>
              <a:rPr lang="en-US" b="1" smtClean="0"/>
              <a:t>Lambda    Tunnel</a:t>
            </a:r>
            <a:r>
              <a:rPr lang="en-US" smtClean="0"/>
              <a:t> </a:t>
            </a:r>
            <a:r>
              <a:rPr lang="vi-VN" smtClean="0"/>
              <a:t>trong </a:t>
            </a:r>
            <a:r>
              <a:rPr lang="vi-VN"/>
              <a:t>Kiểm tra độ phân giải, bạn sẽ có </a:t>
            </a:r>
            <a:r>
              <a:rPr lang="vi-VN" smtClean="0"/>
              <a:t>thể</a:t>
            </a:r>
            <a:r>
              <a:rPr lang="en-US" smtClean="0"/>
              <a:t> </a:t>
            </a:r>
            <a:r>
              <a:rPr lang="vi-VN" smtClean="0"/>
              <a:t> </a:t>
            </a:r>
            <a:r>
              <a:rPr lang="vi-VN"/>
              <a:t>kiểm tra trang web hoặc ứng dụng web được lưu </a:t>
            </a:r>
            <a:r>
              <a:rPr lang="en-US" smtClean="0"/>
              <a:t> </a:t>
            </a:r>
            <a:r>
              <a:rPr lang="vi-VN" smtClean="0"/>
              <a:t>trữ </a:t>
            </a:r>
            <a:r>
              <a:rPr lang="vi-VN" sz="2000" b="1"/>
              <a:t>cục bộ </a:t>
            </a:r>
            <a:r>
              <a:rPr lang="vi-VN"/>
              <a:t>của mình sẽ </a:t>
            </a:r>
            <a:r>
              <a:rPr lang="en-US" smtClean="0"/>
              <a:t>   </a:t>
            </a:r>
            <a:r>
              <a:rPr lang="vi-VN" smtClean="0"/>
              <a:t>trông </a:t>
            </a:r>
            <a:r>
              <a:rPr lang="vi-VN"/>
              <a:t>như thế nào trong </a:t>
            </a:r>
            <a:r>
              <a:rPr lang="en-US" smtClean="0"/>
              <a:t> </a:t>
            </a:r>
            <a:r>
              <a:rPr lang="vi-VN" smtClean="0"/>
              <a:t>hầu </a:t>
            </a:r>
            <a:r>
              <a:rPr lang="vi-VN"/>
              <a:t>hết các trình duyệt di động phổ biến ở cả chế </a:t>
            </a:r>
            <a:r>
              <a:rPr lang="en-US" smtClean="0"/>
              <a:t> </a:t>
            </a:r>
            <a:r>
              <a:rPr lang="vi-VN" smtClean="0"/>
              <a:t>độ </a:t>
            </a:r>
            <a:r>
              <a:rPr lang="vi-VN" i="1"/>
              <a:t>ngang và dọc.</a:t>
            </a:r>
            <a:r>
              <a:rPr lang="vi-VN"/>
              <a:t> </a:t>
            </a:r>
            <a:endParaRPr lang="en-US" smtClean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vi-VN" smtClean="0"/>
              <a:t>Bạn </a:t>
            </a:r>
            <a:r>
              <a:rPr lang="vi-VN"/>
              <a:t>có thể thực hiện </a:t>
            </a:r>
            <a:r>
              <a:rPr lang="en-US" smtClean="0"/>
              <a:t>     </a:t>
            </a:r>
            <a:r>
              <a:rPr lang="vi-VN" smtClean="0"/>
              <a:t>kiểm </a:t>
            </a:r>
            <a:r>
              <a:rPr lang="vi-VN"/>
              <a:t>tra thiết kế đáp ứng cho trang cục bộ </a:t>
            </a:r>
            <a:r>
              <a:rPr lang="vi-VN" smtClean="0"/>
              <a:t>của</a:t>
            </a:r>
            <a:r>
              <a:rPr lang="en-US" smtClean="0"/>
              <a:t>    </a:t>
            </a:r>
            <a:r>
              <a:rPr lang="vi-VN" smtClean="0"/>
              <a:t> </a:t>
            </a:r>
            <a:r>
              <a:rPr lang="vi-VN"/>
              <a:t>mình trên 44 cấu hình </a:t>
            </a:r>
            <a:r>
              <a:rPr lang="en-US" smtClean="0"/>
              <a:t>    </a:t>
            </a:r>
            <a:r>
              <a:rPr lang="vi-VN" smtClean="0"/>
              <a:t>thiết </a:t>
            </a:r>
            <a:r>
              <a:rPr lang="vi-VN"/>
              <a:t>bị với các cổng xem khác nhau cùng một lúc</a:t>
            </a:r>
            <a:r>
              <a:rPr lang="vi-VN" smtClean="0"/>
              <a:t>.</a:t>
            </a:r>
            <a:endParaRPr lang="en-US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17" y="1260796"/>
            <a:ext cx="5800528" cy="3766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676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2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2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2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2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" grpId="0" animBg="1"/>
      <p:bldP spid="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ouble Wave 4"/>
          <p:cNvSpPr/>
          <p:nvPr/>
        </p:nvSpPr>
        <p:spPr>
          <a:xfrm>
            <a:off x="1835696" y="1131590"/>
            <a:ext cx="5688632" cy="2592288"/>
          </a:xfrm>
          <a:prstGeom prst="doubleWave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smtClean="0"/>
              <a:t>V. LT - Browser</a:t>
            </a:r>
            <a:endParaRPr lang="en-US" sz="4400"/>
          </a:p>
        </p:txBody>
      </p:sp>
    </p:spTree>
    <p:extLst>
      <p:ext uri="{BB962C8B-B14F-4D97-AF65-F5344CB8AC3E}">
        <p14:creationId xmlns:p14="http://schemas.microsoft.com/office/powerpoint/2010/main" val="43653255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ight Arrow 4"/>
          <p:cNvSpPr/>
          <p:nvPr/>
        </p:nvSpPr>
        <p:spPr>
          <a:xfrm>
            <a:off x="51623" y="92120"/>
            <a:ext cx="3414304" cy="679430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V. LT-Browser</a:t>
            </a:r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46463" y="843558"/>
            <a:ext cx="5821682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b="1"/>
              <a:t>Kiểm tra góc nhìn di động của trang web của </a:t>
            </a:r>
            <a:r>
              <a:rPr lang="en-US" b="1" smtClean="0"/>
              <a:t>bạn</a:t>
            </a:r>
            <a:endParaRPr lang="vi-VN" b="1"/>
          </a:p>
        </p:txBody>
      </p:sp>
      <p:sp>
        <p:nvSpPr>
          <p:cNvPr id="4" name="TextBox 3"/>
          <p:cNvSpPr txBox="1"/>
          <p:nvPr/>
        </p:nvSpPr>
        <p:spPr>
          <a:xfrm>
            <a:off x="5940152" y="1260796"/>
            <a:ext cx="3096344" cy="341632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vi-VN"/>
              <a:t>Trang web thử nghiệm </a:t>
            </a:r>
            <a:r>
              <a:rPr lang="en-US" smtClean="0"/>
              <a:t>   </a:t>
            </a:r>
            <a:r>
              <a:rPr lang="vi-VN" smtClean="0"/>
              <a:t>trên </a:t>
            </a:r>
            <a:r>
              <a:rPr lang="vi-VN"/>
              <a:t>các thiết bị </a:t>
            </a:r>
            <a:r>
              <a:rPr lang="vi-VN" smtClean="0"/>
              <a:t>khác</a:t>
            </a:r>
            <a:r>
              <a:rPr lang="en-US" smtClean="0"/>
              <a:t>     </a:t>
            </a:r>
            <a:r>
              <a:rPr lang="vi-VN" smtClean="0"/>
              <a:t> </a:t>
            </a:r>
            <a:r>
              <a:rPr lang="vi-VN"/>
              <a:t>nhau trên thiết bị di động được cài đặt sẵn. Xem </a:t>
            </a:r>
            <a:r>
              <a:rPr lang="en-US" smtClean="0"/>
              <a:t>  </a:t>
            </a:r>
            <a:r>
              <a:rPr lang="vi-VN" smtClean="0"/>
              <a:t>chế </a:t>
            </a:r>
            <a:r>
              <a:rPr lang="vi-VN"/>
              <a:t>độ xem trang web </a:t>
            </a:r>
            <a:r>
              <a:rPr lang="en-US" smtClean="0"/>
              <a:t>    </a:t>
            </a:r>
            <a:r>
              <a:rPr lang="vi-VN" smtClean="0"/>
              <a:t>trên </a:t>
            </a:r>
            <a:r>
              <a:rPr lang="vi-VN"/>
              <a:t>thiết bị di động </a:t>
            </a:r>
            <a:r>
              <a:rPr lang="vi-VN" smtClean="0"/>
              <a:t>trên</a:t>
            </a:r>
            <a:r>
              <a:rPr lang="en-US" smtClean="0"/>
              <a:t>  </a:t>
            </a:r>
            <a:r>
              <a:rPr lang="vi-VN" smtClean="0"/>
              <a:t> </a:t>
            </a:r>
            <a:r>
              <a:rPr lang="vi-VN"/>
              <a:t>thiết bị Android và iOS </a:t>
            </a:r>
            <a:r>
              <a:rPr lang="en-US" smtClean="0"/>
              <a:t>   </a:t>
            </a:r>
            <a:r>
              <a:rPr lang="vi-VN" smtClean="0"/>
              <a:t>với </a:t>
            </a:r>
            <a:r>
              <a:rPr lang="vi-VN"/>
              <a:t>trình duyệt LT, một </a:t>
            </a:r>
            <a:r>
              <a:rPr lang="en-US" smtClean="0"/>
              <a:t>    </a:t>
            </a:r>
            <a:r>
              <a:rPr lang="vi-VN" smtClean="0"/>
              <a:t>trình </a:t>
            </a:r>
            <a:r>
              <a:rPr lang="vi-VN"/>
              <a:t>duyệt thân thiện với nhà phát triển để gỡ lỗi </a:t>
            </a:r>
            <a:r>
              <a:rPr lang="en-US" smtClean="0"/>
              <a:t>  </a:t>
            </a:r>
            <a:r>
              <a:rPr lang="vi-VN" smtClean="0"/>
              <a:t>chế </a:t>
            </a:r>
            <a:r>
              <a:rPr lang="vi-VN"/>
              <a:t>độ xem trên thiết bị </a:t>
            </a:r>
            <a:r>
              <a:rPr lang="en-US" smtClean="0"/>
              <a:t>  </a:t>
            </a:r>
            <a:r>
              <a:rPr lang="vi-VN" smtClean="0"/>
              <a:t>di </a:t>
            </a:r>
            <a:r>
              <a:rPr lang="vi-VN"/>
              <a:t>động.</a:t>
            </a:r>
            <a:endParaRPr lang="en-US" smtClean="0"/>
          </a:p>
        </p:txBody>
      </p:sp>
      <p:pic>
        <p:nvPicPr>
          <p:cNvPr id="3" name="ltbrowser-gif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6463" y="1313278"/>
            <a:ext cx="5766283" cy="3363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975131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" dur="1022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5" repeatCount="indefinite" fill="remove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0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  <p:bldLst>
      <p:bldP spid="5" grpId="0" animBg="1"/>
      <p:bldP spid="2" grpId="0" animBg="1"/>
      <p:bldP spid="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463" y="843558"/>
            <a:ext cx="5821682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b="1"/>
              <a:t>Kiểm tra trang web trên các thiết bị khác nhau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940152" y="843558"/>
            <a:ext cx="3096344" cy="397031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vi-VN"/>
              <a:t>Với LT Browser, bạn </a:t>
            </a:r>
            <a:r>
              <a:rPr lang="vi-VN" smtClean="0"/>
              <a:t>có</a:t>
            </a:r>
            <a:r>
              <a:rPr lang="en-US" smtClean="0"/>
              <a:t>  </a:t>
            </a:r>
            <a:r>
              <a:rPr lang="vi-VN" smtClean="0"/>
              <a:t> </a:t>
            </a:r>
            <a:r>
              <a:rPr lang="vi-VN"/>
              <a:t>thể xem trang web trên </a:t>
            </a:r>
            <a:r>
              <a:rPr lang="en-US" smtClean="0"/>
              <a:t>   </a:t>
            </a:r>
            <a:r>
              <a:rPr lang="vi-VN" smtClean="0"/>
              <a:t>thiết </a:t>
            </a:r>
            <a:r>
              <a:rPr lang="vi-VN"/>
              <a:t>bị di động trên các </a:t>
            </a:r>
            <a:r>
              <a:rPr lang="en-US" smtClean="0"/>
              <a:t>  </a:t>
            </a:r>
            <a:r>
              <a:rPr lang="vi-VN" smtClean="0"/>
              <a:t>kích </a:t>
            </a:r>
            <a:r>
              <a:rPr lang="vi-VN"/>
              <a:t>thước và độ phân </a:t>
            </a:r>
            <a:r>
              <a:rPr lang="en-US" smtClean="0"/>
              <a:t>  </a:t>
            </a:r>
            <a:r>
              <a:rPr lang="vi-VN" smtClean="0"/>
              <a:t>giải </a:t>
            </a:r>
            <a:r>
              <a:rPr lang="vi-VN"/>
              <a:t>màn hình khác </a:t>
            </a:r>
            <a:r>
              <a:rPr lang="vi-VN" smtClean="0"/>
              <a:t>nhau</a:t>
            </a:r>
            <a:r>
              <a:rPr lang="en-US" smtClean="0"/>
              <a:t>.</a:t>
            </a:r>
          </a:p>
          <a:p>
            <a:r>
              <a:rPr lang="vi-VN"/>
              <a:t> </a:t>
            </a:r>
            <a:endParaRPr lang="en-US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vi-VN" smtClean="0"/>
              <a:t>Với </a:t>
            </a:r>
            <a:r>
              <a:rPr lang="vi-VN"/>
              <a:t>hơn 25 thiết bị để lựa chọn, việc kiểm tra trang web trên thiết bị di </a:t>
            </a:r>
            <a:r>
              <a:rPr lang="vi-VN" smtClean="0"/>
              <a:t>động</a:t>
            </a:r>
            <a:r>
              <a:rPr lang="en-US" smtClean="0"/>
              <a:t> </a:t>
            </a:r>
            <a:r>
              <a:rPr lang="vi-VN" smtClean="0"/>
              <a:t> </a:t>
            </a:r>
            <a:r>
              <a:rPr lang="en-US"/>
              <a:t>dễ </a:t>
            </a:r>
            <a:r>
              <a:rPr lang="en-US" smtClean="0"/>
              <a:t>dàng h</a:t>
            </a:r>
            <a:r>
              <a:rPr lang="vi-VN" smtClean="0"/>
              <a:t>ơ</a:t>
            </a:r>
            <a:r>
              <a:rPr lang="en-US"/>
              <a:t>n nhiều</a:t>
            </a:r>
            <a:r>
              <a:rPr lang="vi-VN" smtClean="0"/>
              <a:t>.</a:t>
            </a:r>
            <a:r>
              <a:rPr lang="vi-VN"/>
              <a:t> Sử </a:t>
            </a:r>
            <a:r>
              <a:rPr lang="en-US"/>
              <a:t> </a:t>
            </a:r>
            <a:r>
              <a:rPr lang="vi-VN" smtClean="0"/>
              <a:t>dụng </a:t>
            </a:r>
            <a:r>
              <a:rPr lang="vi-VN"/>
              <a:t>LT Browser và đảm bảo rằng trang web </a:t>
            </a:r>
            <a:r>
              <a:rPr lang="vi-VN" smtClean="0"/>
              <a:t>của</a:t>
            </a:r>
            <a:r>
              <a:rPr lang="en-US" smtClean="0"/>
              <a:t> </a:t>
            </a:r>
            <a:r>
              <a:rPr lang="vi-VN" smtClean="0"/>
              <a:t> </a:t>
            </a:r>
            <a:r>
              <a:rPr lang="vi-VN"/>
              <a:t>bạn đáp ứng trên thiết bị di động.</a:t>
            </a:r>
            <a:endParaRPr lang="en-US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63" y="1284897"/>
            <a:ext cx="5821682" cy="3763631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51623" y="92120"/>
            <a:ext cx="3414304" cy="679430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V. LT-Browser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824188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8" presetClass="entr" presetSubtype="1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8" presetClass="entr" presetSubtype="1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1" animBg="1"/>
      <p:bldP spid="4" grpId="1" animBg="1"/>
      <p:bldP spid="7" grpId="1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462" y="843558"/>
            <a:ext cx="6397745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b="1"/>
              <a:t>Chế độ xem trang web song song trên thiết bị di động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4333" y="3939902"/>
            <a:ext cx="8784976" cy="92333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/>
              <a:t>Kiểm tra đồng thời trên hai thiết bị với </a:t>
            </a:r>
            <a:r>
              <a:rPr lang="en-US" smtClean="0"/>
              <a:t>LT Browser </a:t>
            </a:r>
            <a:r>
              <a:rPr lang="en-US"/>
              <a:t>và thực hiện </a:t>
            </a:r>
            <a:r>
              <a:rPr lang="en-US" smtClean="0"/>
              <a:t>kiểm </a:t>
            </a:r>
            <a:r>
              <a:rPr lang="en-US"/>
              <a:t>tra trang web di </a:t>
            </a:r>
            <a:r>
              <a:rPr lang="en-US" smtClean="0"/>
              <a:t>động </a:t>
            </a:r>
            <a:r>
              <a:rPr lang="en-US"/>
              <a:t>trên các thiết bị </a:t>
            </a:r>
            <a:r>
              <a:rPr lang="en-US" smtClean="0"/>
              <a:t>máy </a:t>
            </a:r>
            <a:r>
              <a:rPr lang="en-US"/>
              <a:t>tính bảng và máy </a:t>
            </a:r>
            <a:r>
              <a:rPr lang="en-US" smtClean="0"/>
              <a:t>tính </a:t>
            </a:r>
            <a:r>
              <a:rPr lang="en-US"/>
              <a:t>để bàn khác nhau</a:t>
            </a:r>
            <a:r>
              <a:rPr lang="en-US" smtClean="0"/>
              <a:t>,    đồng </a:t>
            </a:r>
            <a:r>
              <a:rPr lang="en-US"/>
              <a:t>thời kiểm tra trang web trên các độ phân </a:t>
            </a:r>
            <a:r>
              <a:rPr lang="en-US" smtClean="0"/>
              <a:t>giải </a:t>
            </a:r>
            <a:r>
              <a:rPr lang="en-US"/>
              <a:t>khác nhau.</a:t>
            </a:r>
            <a:endParaRPr lang="en-US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419622"/>
            <a:ext cx="8749796" cy="2229222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>
            <a:off x="51623" y="92120"/>
            <a:ext cx="3414304" cy="679430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V. LT-Browser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005544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463" y="843558"/>
            <a:ext cx="3589434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b="1"/>
              <a:t>Bạn Có Thích Tải Nóng Không?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463" y="1491630"/>
            <a:ext cx="3483506" cy="3139321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/>
              <a:t>LT Browser </a:t>
            </a:r>
            <a:r>
              <a:rPr lang="en-US" smtClean="0"/>
              <a:t>hỗ trợ </a:t>
            </a:r>
            <a:r>
              <a:rPr lang="en-US"/>
              <a:t>tải lại </a:t>
            </a:r>
            <a:r>
              <a:rPr lang="en-US" smtClean="0"/>
              <a:t>     nóng </a:t>
            </a:r>
            <a:r>
              <a:rPr lang="en-US"/>
              <a:t>để giúp bạn </a:t>
            </a:r>
            <a:r>
              <a:rPr lang="en-US" smtClean="0"/>
              <a:t>xem </a:t>
            </a:r>
            <a:r>
              <a:rPr lang="en-US"/>
              <a:t>các </a:t>
            </a:r>
            <a:r>
              <a:rPr lang="en-US" smtClean="0"/>
              <a:t> thay đổi </a:t>
            </a:r>
            <a:r>
              <a:rPr lang="en-US"/>
              <a:t>của mình </a:t>
            </a:r>
            <a:r>
              <a:rPr lang="en-US" smtClean="0"/>
              <a:t>ngay </a:t>
            </a:r>
            <a:r>
              <a:rPr lang="en-US"/>
              <a:t>lập </a:t>
            </a:r>
            <a:r>
              <a:rPr lang="en-US" smtClean="0"/>
              <a:t> tức trong </a:t>
            </a:r>
            <a:r>
              <a:rPr lang="en-US"/>
              <a:t>thời gian thực</a:t>
            </a:r>
            <a:r>
              <a:rPr lang="en-US" smtClean="0"/>
              <a:t>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vi-VN"/>
              <a:t>Bất cứ khi nào bạn nhấn lưu </a:t>
            </a:r>
            <a:r>
              <a:rPr lang="en-US" smtClean="0"/>
              <a:t> </a:t>
            </a:r>
            <a:r>
              <a:rPr lang="vi-VN" smtClean="0"/>
              <a:t>trong </a:t>
            </a:r>
            <a:r>
              <a:rPr lang="vi-VN"/>
              <a:t>mã phản ứng của mình trong trình chỉnh sửa mã </a:t>
            </a:r>
            <a:r>
              <a:rPr lang="en-US" smtClean="0"/>
              <a:t>     </a:t>
            </a:r>
            <a:r>
              <a:rPr lang="vi-VN" smtClean="0"/>
              <a:t>hoặc </a:t>
            </a:r>
            <a:r>
              <a:rPr lang="vi-VN"/>
              <a:t>IDE, URL cục bộ sẽ tự động tải lại trong Trình duyệt LT.</a:t>
            </a:r>
            <a:endParaRPr lang="en-US" smtClean="0"/>
          </a:p>
        </p:txBody>
      </p:sp>
      <p:pic>
        <p:nvPicPr>
          <p:cNvPr id="3" name="local_project_lt_browser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707904" y="75164"/>
            <a:ext cx="5332255" cy="5016865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>
            <a:off x="51623" y="92120"/>
            <a:ext cx="3414304" cy="679430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V. LT-Browser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745550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7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11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15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3688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6" repeatCount="indefinite" fill="remove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3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8" fill="hold">
                      <p:stCondLst>
                        <p:cond delay="0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8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Horizontal Scroll 4"/>
          <p:cNvSpPr/>
          <p:nvPr/>
        </p:nvSpPr>
        <p:spPr>
          <a:xfrm>
            <a:off x="827584" y="1131590"/>
            <a:ext cx="7128792" cy="3096344"/>
          </a:xfrm>
          <a:prstGeom prst="horizontalScroll">
            <a:avLst/>
          </a:prstGeom>
          <a:solidFill>
            <a:srgbClr val="3DB2E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b="1" smtClean="0"/>
              <a:t>3. Video Demo</a:t>
            </a:r>
            <a:endParaRPr lang="en-US" sz="5400" b="1"/>
          </a:p>
        </p:txBody>
      </p:sp>
    </p:spTree>
    <p:extLst>
      <p:ext uri="{BB962C8B-B14F-4D97-AF65-F5344CB8AC3E}">
        <p14:creationId xmlns:p14="http://schemas.microsoft.com/office/powerpoint/2010/main" val="3528805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Horizontal Scroll 4"/>
          <p:cNvSpPr/>
          <p:nvPr/>
        </p:nvSpPr>
        <p:spPr>
          <a:xfrm>
            <a:off x="827584" y="1131590"/>
            <a:ext cx="7128792" cy="3096344"/>
          </a:xfrm>
          <a:prstGeom prst="horizontalScroll">
            <a:avLst/>
          </a:prstGeom>
          <a:solidFill>
            <a:srgbClr val="3DB2E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b="1"/>
              <a:t>4. Tại sao nên </a:t>
            </a:r>
            <a:r>
              <a:rPr lang="en-US" sz="5400" b="1" smtClean="0"/>
              <a:t>chọn</a:t>
            </a:r>
          </a:p>
          <a:p>
            <a:pPr algn="ctr"/>
            <a:r>
              <a:rPr lang="en-US" sz="5400" b="1"/>
              <a:t>Lambda </a:t>
            </a:r>
            <a:r>
              <a:rPr lang="en-US" sz="5400" b="1" smtClean="0"/>
              <a:t>Test ?.</a:t>
            </a:r>
            <a:endParaRPr lang="en-US" sz="5400" b="1"/>
          </a:p>
        </p:txBody>
      </p:sp>
    </p:spTree>
    <p:extLst>
      <p:ext uri="{BB962C8B-B14F-4D97-AF65-F5344CB8AC3E}">
        <p14:creationId xmlns:p14="http://schemas.microsoft.com/office/powerpoint/2010/main" val="3738235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475656" y="267494"/>
            <a:ext cx="6912768" cy="1846659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vi-VN" sz="2400" b="1" i="1"/>
              <a:t>Thêm lý do để yêu LambdaTest</a:t>
            </a:r>
          </a:p>
          <a:p>
            <a:pPr algn="ctr"/>
            <a:r>
              <a:rPr lang="vi-VN"/>
              <a:t>Đó không chỉ là về cơ sở hạ tầng, bạn nhận được một loạt các </a:t>
            </a:r>
            <a:r>
              <a:rPr lang="en-US" smtClean="0"/>
              <a:t>    </a:t>
            </a:r>
            <a:r>
              <a:rPr lang="vi-VN" smtClean="0"/>
              <a:t>tính </a:t>
            </a:r>
            <a:r>
              <a:rPr lang="vi-VN"/>
              <a:t>năng miễn phí sẽ giúp trải nghiệm thử nghiệm trên nhiều trình </a:t>
            </a:r>
            <a:r>
              <a:rPr lang="en-US" smtClean="0"/>
              <a:t>  </a:t>
            </a:r>
            <a:r>
              <a:rPr lang="vi-VN" smtClean="0"/>
              <a:t>duyệt </a:t>
            </a:r>
            <a:r>
              <a:rPr lang="vi-VN"/>
              <a:t>của bạn mượt mà hơn và giúp bạn vận chuyển sản </a:t>
            </a:r>
            <a:r>
              <a:rPr lang="vi-VN" smtClean="0"/>
              <a:t>phẩm</a:t>
            </a:r>
            <a:r>
              <a:rPr lang="en-US" smtClean="0"/>
              <a:t>   </a:t>
            </a:r>
            <a:r>
              <a:rPr lang="vi-VN" smtClean="0"/>
              <a:t> </a:t>
            </a:r>
            <a:r>
              <a:rPr lang="vi-VN"/>
              <a:t>nhanh hơn.</a:t>
            </a:r>
          </a:p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2381219"/>
            <a:ext cx="609600" cy="60538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936" y="3193660"/>
            <a:ext cx="552450" cy="55349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0272" y="2378294"/>
            <a:ext cx="561975" cy="55349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05809" y="3145955"/>
            <a:ext cx="1741182" cy="36933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/>
              <a:t>Gỡ lỗi tích hợp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102336" y="4002875"/>
            <a:ext cx="4339650" cy="36933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/>
              <a:t>Kiểm tra các trang </a:t>
            </a:r>
            <a:r>
              <a:rPr lang="en-US" smtClean="0"/>
              <a:t>đ</a:t>
            </a:r>
            <a:r>
              <a:rPr lang="vi-VN" smtClean="0"/>
              <a:t>ược</a:t>
            </a:r>
            <a:r>
              <a:rPr lang="en-US" smtClean="0"/>
              <a:t> l</a:t>
            </a:r>
            <a:r>
              <a:rPr lang="vi-VN" smtClean="0"/>
              <a:t>ưu</a:t>
            </a:r>
            <a:r>
              <a:rPr lang="en-US"/>
              <a:t> trữ cục bộ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149341" y="3041298"/>
            <a:ext cx="2303836" cy="36933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/>
              <a:t>Kiểm tra vị trí địa </a:t>
            </a:r>
            <a:r>
              <a:rPr lang="en-US" smtClean="0"/>
              <a:t>lý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253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10" grpId="0" animBg="1"/>
      <p:bldP spid="1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Horizontal Scroll 4"/>
          <p:cNvSpPr/>
          <p:nvPr/>
        </p:nvSpPr>
        <p:spPr>
          <a:xfrm>
            <a:off x="1187624" y="1059582"/>
            <a:ext cx="7128792" cy="3096344"/>
          </a:xfrm>
          <a:prstGeom prst="horizontalScroll">
            <a:avLst/>
          </a:prstGeom>
          <a:solidFill>
            <a:srgbClr val="3DB2E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4400" indent="-914400" algn="ctr">
              <a:buAutoNum type="arabicPeriod"/>
            </a:pPr>
            <a:r>
              <a:rPr lang="en-US" sz="4800" b="1" smtClean="0"/>
              <a:t>Giới </a:t>
            </a:r>
            <a:r>
              <a:rPr lang="en-US" sz="4800" b="1"/>
              <a:t>thiệu về </a:t>
            </a:r>
            <a:endParaRPr lang="en-US" sz="4800" b="1" smtClean="0"/>
          </a:p>
          <a:p>
            <a:pPr algn="ctr"/>
            <a:r>
              <a:rPr lang="en-US" sz="4800" b="1" smtClean="0"/>
              <a:t>Lambda Test.</a:t>
            </a:r>
            <a:endParaRPr lang="en-US" sz="4800" b="1"/>
          </a:p>
        </p:txBody>
      </p:sp>
    </p:spTree>
    <p:extLst>
      <p:ext uri="{BB962C8B-B14F-4D97-AF65-F5344CB8AC3E}">
        <p14:creationId xmlns:p14="http://schemas.microsoft.com/office/powerpoint/2010/main" val="320661568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187624" y="3003798"/>
            <a:ext cx="6696744" cy="175432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endParaRPr lang="en-US" b="1" smtClean="0"/>
          </a:p>
          <a:p>
            <a:pPr algn="ctr"/>
            <a:r>
              <a:rPr lang="vi-VN" b="1" smtClean="0"/>
              <a:t>Hợp </a:t>
            </a:r>
            <a:r>
              <a:rPr lang="vi-VN" b="1"/>
              <a:t>tác liền mạch</a:t>
            </a:r>
          </a:p>
          <a:p>
            <a:pPr algn="ctr"/>
            <a:r>
              <a:rPr lang="vi-VN"/>
              <a:t>Tích hợp LambdaTest với công cụ yêu thích của bạn và giúp </a:t>
            </a:r>
            <a:r>
              <a:rPr lang="en-US" smtClean="0"/>
              <a:t>   </a:t>
            </a:r>
            <a:r>
              <a:rPr lang="vi-VN" smtClean="0"/>
              <a:t>bạn </a:t>
            </a:r>
            <a:r>
              <a:rPr lang="vi-VN"/>
              <a:t>tránh khỏi việc quản lý các lỗi và tác vụ theo cách thủ công. Cũng phù hợp với đường ống CI / CD của bạn.</a:t>
            </a:r>
          </a:p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3709" y="2248272"/>
            <a:ext cx="1619250" cy="6477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8224" y="1383804"/>
            <a:ext cx="1619250" cy="6477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383804"/>
            <a:ext cx="1619250" cy="6477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4112" y="534650"/>
            <a:ext cx="1619250" cy="6477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880" y="1383804"/>
            <a:ext cx="1619250" cy="6477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82" y="539341"/>
            <a:ext cx="1619250" cy="6477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0880" y="2171726"/>
            <a:ext cx="1619250" cy="6477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1347" y="539341"/>
            <a:ext cx="1619250" cy="6477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56" y="573807"/>
            <a:ext cx="1619250" cy="64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375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4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4" dur="4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400"/>
                            </p:stCondLst>
                            <p:childTnLst>
                              <p:par>
                                <p:cTn id="36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900"/>
                            </p:stCondLst>
                            <p:childTnLst>
                              <p:par>
                                <p:cTn id="41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400"/>
                            </p:stCondLst>
                            <p:childTnLst>
                              <p:par>
                                <p:cTn id="46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900"/>
                            </p:stCondLst>
                            <p:childTnLst>
                              <p:par>
                                <p:cTn id="51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400"/>
                            </p:stCondLst>
                            <p:childTnLst>
                              <p:par>
                                <p:cTn id="56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900"/>
                            </p:stCondLst>
                            <p:childTnLst>
                              <p:par>
                                <p:cTn id="61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0988" y="1231182"/>
            <a:ext cx="4797968" cy="136562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7504" y="346559"/>
            <a:ext cx="4896544" cy="461664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vi-VN" smtClean="0">
                <a:solidFill>
                  <a:schemeClr val="bg1"/>
                </a:solidFill>
              </a:rPr>
              <a:t>Lite</a:t>
            </a:r>
            <a:endParaRPr lang="en-US" smtClean="0">
              <a:solidFill>
                <a:schemeClr val="bg1"/>
              </a:solidFill>
            </a:endParaRPr>
          </a:p>
          <a:p>
            <a:r>
              <a:rPr lang="vi-VN" sz="2400" b="1" smtClean="0">
                <a:solidFill>
                  <a:schemeClr val="bg1"/>
                </a:solidFill>
              </a:rPr>
              <a:t>Miễn phí trọn đời</a:t>
            </a:r>
            <a:endParaRPr lang="en-US" sz="2400" b="1">
              <a:solidFill>
                <a:schemeClr val="bg1"/>
              </a:solidFill>
            </a:endParaRPr>
          </a:p>
          <a:p>
            <a:pPr algn="ctr"/>
            <a:r>
              <a:rPr lang="en-US" i="1" smtClean="0">
                <a:solidFill>
                  <a:schemeClr val="bg1"/>
                </a:solidFill>
              </a:rPr>
              <a:t>Các </a:t>
            </a:r>
            <a:r>
              <a:rPr lang="en-US" i="1">
                <a:solidFill>
                  <a:schemeClr val="bg1"/>
                </a:solidFill>
              </a:rPr>
              <a:t>lợi ích nhận </a:t>
            </a:r>
            <a:r>
              <a:rPr lang="en-US" i="1" smtClean="0">
                <a:solidFill>
                  <a:schemeClr val="bg1"/>
                </a:solidFill>
              </a:rPr>
              <a:t>đ</a:t>
            </a:r>
            <a:r>
              <a:rPr lang="vi-VN" i="1" smtClean="0">
                <a:solidFill>
                  <a:schemeClr val="bg1"/>
                </a:solidFill>
              </a:rPr>
              <a:t>ược</a:t>
            </a:r>
            <a:r>
              <a:rPr lang="en-US" i="1" smtClean="0">
                <a:solidFill>
                  <a:schemeClr val="bg1"/>
                </a:solidFill>
              </a:rPr>
              <a:t> :</a:t>
            </a:r>
            <a:endParaRPr lang="vi-VN" i="1">
              <a:solidFill>
                <a:schemeClr val="bg1"/>
              </a:solidFill>
            </a:endParaRPr>
          </a:p>
          <a:p>
            <a:r>
              <a:rPr lang="vi-VN" cap="all">
                <a:solidFill>
                  <a:schemeClr val="bg1"/>
                </a:solidFill>
              </a:rPr>
              <a:t>MỖI THÁNG LẬP HÓA ĐƠN HÀNG </a:t>
            </a:r>
            <a:r>
              <a:rPr lang="vi-VN" cap="all" smtClean="0">
                <a:solidFill>
                  <a:schemeClr val="bg1"/>
                </a:solidFill>
              </a:rPr>
              <a:t>NĂM</a:t>
            </a:r>
            <a:endParaRPr lang="vi-VN">
              <a:solidFill>
                <a:schemeClr val="bg1"/>
              </a:solidFill>
            </a:endParaRPr>
          </a:p>
          <a:p>
            <a:r>
              <a:rPr lang="vi-VN">
                <a:solidFill>
                  <a:schemeClr val="bg1"/>
                </a:solidFill>
              </a:rPr>
              <a:t>1 thử nghiệm song song (5 người dùng</a:t>
            </a:r>
            <a:r>
              <a:rPr lang="vi-VN" smtClean="0">
                <a:solidFill>
                  <a:schemeClr val="bg1"/>
                </a:solidFill>
              </a:rPr>
              <a:t>)</a:t>
            </a:r>
            <a:r>
              <a:rPr lang="en-US" smtClean="0">
                <a:solidFill>
                  <a:schemeClr val="bg1"/>
                </a:solidFill>
              </a:rPr>
              <a:t>.</a:t>
            </a:r>
            <a:endParaRPr lang="vi-VN">
              <a:solidFill>
                <a:schemeClr val="bg1"/>
              </a:solidFill>
            </a:endParaRPr>
          </a:p>
          <a:p>
            <a:r>
              <a:rPr lang="vi-VN" b="1" smtClean="0">
                <a:solidFill>
                  <a:schemeClr val="bg1"/>
                </a:solidFill>
              </a:rPr>
              <a:t>60 </a:t>
            </a:r>
            <a:r>
              <a:rPr lang="vi-VN" b="1">
                <a:solidFill>
                  <a:schemeClr val="bg1"/>
                </a:solidFill>
              </a:rPr>
              <a:t>phút / tháng</a:t>
            </a:r>
            <a:r>
              <a:rPr lang="vi-VN">
                <a:solidFill>
                  <a:schemeClr val="bg1"/>
                </a:solidFill>
              </a:rPr>
              <a:t> Kiểm tra trình duyệt thời gian thực</a:t>
            </a:r>
          </a:p>
          <a:p>
            <a:r>
              <a:rPr lang="vi-VN" b="1" smtClean="0">
                <a:solidFill>
                  <a:schemeClr val="bg1"/>
                </a:solidFill>
              </a:rPr>
              <a:t>6</a:t>
            </a:r>
            <a:r>
              <a:rPr lang="vi-VN" smtClean="0">
                <a:solidFill>
                  <a:schemeClr val="bg1"/>
                </a:solidFill>
              </a:rPr>
              <a:t> phiên , mỗi phiên </a:t>
            </a:r>
            <a:r>
              <a:rPr lang="vi-VN" b="1" smtClean="0">
                <a:solidFill>
                  <a:schemeClr val="bg1"/>
                </a:solidFill>
              </a:rPr>
              <a:t>10</a:t>
            </a:r>
            <a:r>
              <a:rPr lang="vi-VN" smtClean="0">
                <a:solidFill>
                  <a:schemeClr val="bg1"/>
                </a:solidFill>
              </a:rPr>
              <a:t> phút</a:t>
            </a:r>
          </a:p>
          <a:p>
            <a:r>
              <a:rPr lang="vi-VN" b="1" smtClean="0">
                <a:solidFill>
                  <a:schemeClr val="bg1"/>
                </a:solidFill>
              </a:rPr>
              <a:t>10</a:t>
            </a:r>
            <a:r>
              <a:rPr lang="vi-VN" smtClean="0">
                <a:solidFill>
                  <a:schemeClr val="bg1"/>
                </a:solidFill>
              </a:rPr>
              <a:t> bài kiểm tra ảnh chụp màn hình mỗi tháng</a:t>
            </a:r>
          </a:p>
          <a:p>
            <a:r>
              <a:rPr lang="vi-VN" b="1" smtClean="0">
                <a:solidFill>
                  <a:schemeClr val="bg1"/>
                </a:solidFill>
              </a:rPr>
              <a:t>10</a:t>
            </a:r>
            <a:r>
              <a:rPr lang="vi-VN" smtClean="0">
                <a:solidFill>
                  <a:schemeClr val="bg1"/>
                </a:solidFill>
              </a:rPr>
              <a:t> bài kiểm tra đáp ứng mỗi tháng</a:t>
            </a:r>
          </a:p>
          <a:p>
            <a:r>
              <a:rPr lang="vi-VN" b="1" smtClean="0">
                <a:solidFill>
                  <a:schemeClr val="bg1"/>
                </a:solidFill>
              </a:rPr>
              <a:t>30</a:t>
            </a:r>
            <a:r>
              <a:rPr lang="vi-VN" smtClean="0">
                <a:solidFill>
                  <a:schemeClr val="bg1"/>
                </a:solidFill>
              </a:rPr>
              <a:t> phút mỗi ngày truy cập vào trình duyệt LT</a:t>
            </a:r>
          </a:p>
          <a:p>
            <a:r>
              <a:rPr lang="vi-VN" smtClean="0">
                <a:solidFill>
                  <a:schemeClr val="bg1"/>
                </a:solidFill>
              </a:rPr>
              <a:t>Hỗ </a:t>
            </a:r>
            <a:r>
              <a:rPr lang="vi-VN">
                <a:solidFill>
                  <a:schemeClr val="bg1"/>
                </a:solidFill>
              </a:rPr>
              <a:t>trợ </a:t>
            </a:r>
            <a:r>
              <a:rPr lang="vi-VN" b="1">
                <a:solidFill>
                  <a:schemeClr val="bg1"/>
                </a:solidFill>
              </a:rPr>
              <a:t>24x7</a:t>
            </a:r>
            <a:endParaRPr lang="vi-VN">
              <a:solidFill>
                <a:schemeClr val="bg1"/>
              </a:solidFill>
            </a:endParaRPr>
          </a:p>
          <a:p>
            <a:r>
              <a:rPr lang="vi-VN">
                <a:solidFill>
                  <a:schemeClr val="bg1"/>
                </a:solidFill>
              </a:rPr>
              <a:t>Tích hợp </a:t>
            </a:r>
            <a:r>
              <a:rPr lang="vi-VN" b="1">
                <a:solidFill>
                  <a:schemeClr val="bg1"/>
                </a:solidFill>
              </a:rPr>
              <a:t>ứng dụng của bên thứ 3</a:t>
            </a:r>
            <a:endParaRPr lang="vi-VN">
              <a:solidFill>
                <a:schemeClr val="bg1"/>
              </a:solidFill>
            </a:endParaRPr>
          </a:p>
          <a:p>
            <a:r>
              <a:rPr lang="vi-VN" b="1">
                <a:solidFill>
                  <a:schemeClr val="bg1"/>
                </a:solidFill>
              </a:rPr>
              <a:t>Miễn phí 100 phút tự động hóa</a:t>
            </a:r>
            <a:r>
              <a:rPr lang="vi-VN">
                <a:solidFill>
                  <a:schemeClr val="bg1"/>
                </a:solidFill>
              </a:rPr>
              <a:t> trong 15 ngày</a:t>
            </a:r>
          </a:p>
          <a:p>
            <a:endParaRPr lang="en-US"/>
          </a:p>
        </p:txBody>
      </p:sp>
      <p:sp>
        <p:nvSpPr>
          <p:cNvPr id="10" name="Rectangle 1"/>
          <p:cNvSpPr>
            <a:spLocks noChangeArrowheads="1"/>
          </p:cNvSpPr>
          <p:nvPr/>
        </p:nvSpPr>
        <p:spPr bwMode="auto">
          <a:xfrm>
            <a:off x="738155" y="377040"/>
            <a:ext cx="3312368" cy="4182838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119025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Montserrat" panose="02000505000000020004" pitchFamily="2" charset="0"/>
              </a:rPr>
              <a:t>Trực tiếp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2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Montserrat" panose="02000505000000020004" pitchFamily="2" charset="0"/>
              </a:rPr>
              <a:t>$ 15</a:t>
            </a:r>
            <a:endParaRPr kumimoji="0" lang="en-US" altLang="en-US" sz="2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Montserrat" panose="02000505000000020004" pitchFamily="2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Montserrat" panose="02000505000000020004" pitchFamily="2" charset="0"/>
              </a:rPr>
              <a:t>MỖI THÁNG LẬP HÓA ĐƠN HÀNG NĂM</a:t>
            </a:r>
            <a:endParaRPr kumimoji="0" lang="en-US" altLang="en-US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Montserrat" panose="02000505000000020004" pitchFamily="2" charset="0"/>
            </a:endParaRPr>
          </a:p>
          <a:p>
            <a:pPr marL="0" marR="0" lvl="0" indent="0" algn="l" defTabSz="914400" rtl="0" eaLnBrk="0" fontAlgn="ctr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1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Montserrat" panose="02000505000000020004" pitchFamily="2" charset="0"/>
                <a:hlinkClick r:id="rId3"/>
              </a:rPr>
              <a:t>BẮT ĐẦU</a:t>
            </a:r>
            <a:endParaRPr kumimoji="0" lang="en-US" altLang="en-US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Montserrat" panose="02000505000000020004" pitchFamily="2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Montserrat" panose="02000505000000020004" pitchFamily="2" charset="0"/>
              </a:rPr>
              <a:t>Kiểm tra song song là gì?</a:t>
            </a:r>
            <a:endParaRPr kumimoji="0" lang="en-US" altLang="en-US" sz="9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1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Montserrat" panose="02000505000000020004" pitchFamily="2" charset="0"/>
              </a:rPr>
              <a:t>Kiểm tra trình duyệt thời gian thực </a:t>
            </a:r>
            <a:r>
              <a:rPr kumimoji="0" lang="en-US" altLang="en-US" sz="1100" b="1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Montserrat" panose="02000505000000020004" pitchFamily="2" charset="0"/>
              </a:rPr>
              <a:t>không giới hạn</a:t>
            </a:r>
            <a:endParaRPr kumimoji="0" lang="en-US" altLang="en-US" sz="11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Montserrat" panose="02000505000000020004" pitchFamily="2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1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Montserrat" panose="02000505000000020004" pitchFamily="2" charset="0"/>
              </a:rPr>
              <a:t>Kiểm tra ảnh chụp màn hình </a:t>
            </a:r>
            <a:r>
              <a:rPr kumimoji="0" lang="en-US" altLang="en-US" sz="1100" b="1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Montserrat" panose="02000505000000020004" pitchFamily="2" charset="0"/>
              </a:rPr>
              <a:t>không giới hạn</a:t>
            </a:r>
            <a:endParaRPr kumimoji="0" lang="en-US" altLang="en-US" sz="11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Montserrat" panose="02000505000000020004" pitchFamily="2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1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Montserrat" panose="02000505000000020004" pitchFamily="2" charset="0"/>
              </a:rPr>
              <a:t>Kiểm tra đáp ứng </a:t>
            </a:r>
            <a:r>
              <a:rPr kumimoji="0" lang="en-US" altLang="en-US" sz="1100" b="1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Montserrat" panose="02000505000000020004" pitchFamily="2" charset="0"/>
              </a:rPr>
              <a:t>không giới hạn</a:t>
            </a:r>
            <a:endParaRPr kumimoji="0" lang="en-US" altLang="en-US" sz="11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Montserrat" panose="02000505000000020004" pitchFamily="2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1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Montserrat" panose="02000505000000020004" pitchFamily="2" charset="0"/>
              </a:rPr>
              <a:t>Truy cập </a:t>
            </a:r>
            <a:r>
              <a:rPr kumimoji="0" lang="en-US" altLang="en-US" sz="1100" b="1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Montserrat" panose="02000505000000020004" pitchFamily="2" charset="0"/>
              </a:rPr>
              <a:t>không giới hạn</a:t>
            </a:r>
            <a:r>
              <a:rPr kumimoji="0" lang="en-US" altLang="en-US" sz="11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Montserrat" panose="02000505000000020004" pitchFamily="2" charset="0"/>
              </a:rPr>
              <a:t> vào trình duyệt LT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1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Montserrat" panose="02000505000000020004" pitchFamily="2" charset="0"/>
              </a:rPr>
              <a:t>Hỗ trợ </a:t>
            </a:r>
            <a:r>
              <a:rPr kumimoji="0" lang="en-US" altLang="en-US" sz="1100" b="1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Montserrat" panose="02000505000000020004" pitchFamily="2" charset="0"/>
              </a:rPr>
              <a:t>24x7</a:t>
            </a:r>
            <a:endParaRPr kumimoji="0" lang="en-US" altLang="en-US" sz="11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Montserrat" panose="02000505000000020004" pitchFamily="2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1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Montserrat" panose="02000505000000020004" pitchFamily="2" charset="0"/>
              </a:rPr>
              <a:t>Tích hợp </a:t>
            </a:r>
            <a:r>
              <a:rPr kumimoji="0" lang="en-US" altLang="en-US" sz="1100" b="1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Montserrat" panose="02000505000000020004" pitchFamily="2" charset="0"/>
              </a:rPr>
              <a:t>ứng dụng của bên thứ 3</a:t>
            </a:r>
            <a:endParaRPr kumimoji="0" lang="en-US" altLang="en-US" sz="11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Montserrat" panose="02000505000000020004" pitchFamily="2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100" b="1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Montserrat" panose="02000505000000020004" pitchFamily="2" charset="0"/>
              </a:rPr>
              <a:t>Miễn phí 100 phút tự động hóa</a:t>
            </a:r>
            <a:r>
              <a:rPr kumimoji="0" lang="en-US" altLang="en-US" sz="11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Montserrat" panose="02000505000000020004" pitchFamily="2" charset="0"/>
              </a:rPr>
              <a:t> trong 15 ngày</a:t>
            </a:r>
            <a:endParaRPr kumimoji="0" lang="en-US" altLang="en-US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Montserrat" panose="02000505000000020004" pitchFamily="2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1"/>
          <p:cNvSpPr>
            <a:spLocks noChangeArrowheads="1"/>
          </p:cNvSpPr>
          <p:nvPr/>
        </p:nvSpPr>
        <p:spPr bwMode="auto">
          <a:xfrm>
            <a:off x="1323288" y="377040"/>
            <a:ext cx="6444208" cy="4490615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-71415" tIns="119025" rIns="-71415" bIns="0" numCol="1" anchor="ctr" anchorCtr="0" compatLnSpc="1">
            <a:prstTxWarp prst="textNoShape">
              <a:avLst/>
            </a:prstTxWarp>
            <a:spAutoFit/>
          </a:bodyPr>
          <a:lstStyle/>
          <a:p>
            <a:pPr lvl="1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32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Montserrat" panose="02000505000000020004" pitchFamily="2" charset="0"/>
              </a:rPr>
              <a:t>Tự động hóa trình duyệt web &amp; di động</a:t>
            </a:r>
          </a:p>
          <a:p>
            <a:pPr lvl="1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0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Montserrat" panose="02000505000000020004" pitchFamily="2" charset="0"/>
              </a:rPr>
              <a:t>Bao gồm Trực tiếp</a:t>
            </a:r>
            <a:endParaRPr kumimoji="0" lang="en-US" altLang="en-US" sz="32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Montserrat" panose="02000505000000020004" pitchFamily="2" charset="0"/>
            </a:endParaRPr>
          </a:p>
          <a:p>
            <a:pPr lvl="1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80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Montserrat" panose="02000505000000020004" pitchFamily="2" charset="0"/>
              </a:rPr>
              <a:t>$ 99</a:t>
            </a:r>
            <a:endParaRPr kumimoji="0" lang="en-US" altLang="en-US" sz="32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Montserrat" panose="02000505000000020004" pitchFamily="2" charset="0"/>
            </a:endParaRPr>
          </a:p>
          <a:p>
            <a:pPr lvl="1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Montserrat" panose="02000505000000020004" pitchFamily="2" charset="0"/>
              </a:rPr>
              <a:t>MỖI THÁNG LẬP HÓA ĐƠN HÀNG NĂM</a:t>
            </a:r>
            <a:endParaRPr kumimoji="0" lang="en-US" altLang="en-US" sz="2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Montserrat" panose="02000505000000020004" pitchFamily="2" charset="0"/>
            </a:endParaRPr>
          </a:p>
          <a:p>
            <a:pPr lvl="1" eaLnBrk="0" fontAlgn="ctr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200" b="1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Montserrat" panose="02000505000000020004" pitchFamily="2" charset="0"/>
                <a:hlinkClick r:id="rId4"/>
              </a:rPr>
              <a:t>BẮT ĐẦU</a:t>
            </a:r>
            <a:endParaRPr kumimoji="0" lang="en-US" altLang="en-US" sz="2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Montserrat" panose="02000505000000020004" pitchFamily="2" charset="0"/>
            </a:endParaRPr>
          </a:p>
          <a:p>
            <a:pPr lvl="1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Montserrat" panose="02000505000000020004" pitchFamily="2" charset="0"/>
              </a:rPr>
              <a:t>Kiểm tra song song là gì?</a:t>
            </a:r>
            <a:endParaRPr kumimoji="0" lang="en-US" altLang="en-US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</a:endParaRPr>
          </a:p>
          <a:p>
            <a:pPr lvl="1" eaLnBrk="0" fontAlgn="base" latinLnBrk="0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Montserrat" panose="02000505000000020004" pitchFamily="2" charset="0"/>
              </a:rPr>
              <a:t>Kiểm tra tự động hóa trình duyệt web và thiết bị di động </a:t>
            </a:r>
            <a:r>
              <a:rPr kumimoji="0" lang="en-US" altLang="en-US" sz="1200" b="1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Montserrat" panose="02000505000000020004" pitchFamily="2" charset="0"/>
              </a:rPr>
              <a:t>không giới hạn</a:t>
            </a:r>
            <a:endParaRPr kumimoji="0" lang="en-US" altLang="en-US" sz="12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Montserrat" panose="02000505000000020004" pitchFamily="2" charset="0"/>
            </a:endParaRPr>
          </a:p>
          <a:p>
            <a:pPr lvl="1" eaLnBrk="0" fontAlgn="base" latinLnBrk="0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Montserrat" panose="02000505000000020004" pitchFamily="2" charset="0"/>
              </a:rPr>
              <a:t>Kiểm tra trình duyệt thời gian thực </a:t>
            </a:r>
            <a:r>
              <a:rPr kumimoji="0" lang="en-US" altLang="en-US" sz="1200" b="1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Montserrat" panose="02000505000000020004" pitchFamily="2" charset="0"/>
              </a:rPr>
              <a:t>không giới hạn</a:t>
            </a:r>
            <a:endParaRPr kumimoji="0" lang="en-US" altLang="en-US" sz="12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Montserrat" panose="02000505000000020004" pitchFamily="2" charset="0"/>
            </a:endParaRPr>
          </a:p>
          <a:p>
            <a:pPr lvl="1" eaLnBrk="0" fontAlgn="base" latinLnBrk="0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Montserrat" panose="02000505000000020004" pitchFamily="2" charset="0"/>
              </a:rPr>
              <a:t>Kiểm tra ảnh chụp màn hình </a:t>
            </a:r>
            <a:r>
              <a:rPr kumimoji="0" lang="en-US" altLang="en-US" sz="1200" b="1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Montserrat" panose="02000505000000020004" pitchFamily="2" charset="0"/>
              </a:rPr>
              <a:t>không giới hạn</a:t>
            </a:r>
            <a:endParaRPr kumimoji="0" lang="en-US" altLang="en-US" sz="12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Montserrat" panose="02000505000000020004" pitchFamily="2" charset="0"/>
            </a:endParaRPr>
          </a:p>
          <a:p>
            <a:pPr lvl="1" eaLnBrk="0" fontAlgn="base" latinLnBrk="0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Montserrat" panose="02000505000000020004" pitchFamily="2" charset="0"/>
              </a:rPr>
              <a:t>Kiểm tra đáp ứng </a:t>
            </a:r>
            <a:r>
              <a:rPr kumimoji="0" lang="en-US" altLang="en-US" sz="1200" b="1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Montserrat" panose="02000505000000020004" pitchFamily="2" charset="0"/>
              </a:rPr>
              <a:t>không giới hạn</a:t>
            </a:r>
            <a:endParaRPr kumimoji="0" lang="en-US" altLang="en-US" sz="12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Montserrat" panose="02000505000000020004" pitchFamily="2" charset="0"/>
            </a:endParaRPr>
          </a:p>
          <a:p>
            <a:pPr lvl="1" eaLnBrk="0" fontAlgn="base" latinLnBrk="0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Montserrat" panose="02000505000000020004" pitchFamily="2" charset="0"/>
              </a:rPr>
              <a:t>Truy cập </a:t>
            </a:r>
            <a:r>
              <a:rPr kumimoji="0" lang="en-US" altLang="en-US" sz="1200" b="1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Montserrat" panose="02000505000000020004" pitchFamily="2" charset="0"/>
              </a:rPr>
              <a:t>không giới hạn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Montserrat" panose="02000505000000020004" pitchFamily="2" charset="0"/>
              </a:rPr>
              <a:t> vào trình duyệt LT</a:t>
            </a:r>
          </a:p>
          <a:p>
            <a:pPr lvl="1" eaLnBrk="0" fontAlgn="base" latinLnBrk="0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Montserrat" panose="02000505000000020004" pitchFamily="2" charset="0"/>
              </a:rPr>
              <a:t>Hỗ trợ </a:t>
            </a:r>
            <a:r>
              <a:rPr kumimoji="0" lang="en-US" altLang="en-US" sz="1200" b="1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Montserrat" panose="02000505000000020004" pitchFamily="2" charset="0"/>
              </a:rPr>
              <a:t>24x7</a:t>
            </a:r>
            <a:endParaRPr kumimoji="0" lang="en-US" altLang="en-US" sz="12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Montserrat" panose="02000505000000020004" pitchFamily="2" charset="0"/>
            </a:endParaRPr>
          </a:p>
          <a:p>
            <a:pPr lvl="1" eaLnBrk="0" fontAlgn="base" latinLnBrk="0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Montserrat" panose="02000505000000020004" pitchFamily="2" charset="0"/>
              </a:rPr>
              <a:t>Tích hợp </a:t>
            </a:r>
            <a:r>
              <a:rPr kumimoji="0" lang="en-US" altLang="en-US" sz="1200" b="1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Montserrat" panose="02000505000000020004" pitchFamily="2" charset="0"/>
              </a:rPr>
              <a:t>ứng dụng của bên thứ 3</a:t>
            </a:r>
            <a:endParaRPr kumimoji="0" lang="en-US" altLang="en-US" sz="2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Montserrat" panose="02000505000000020004" pitchFamily="2" charset="0"/>
            </a:endParaRPr>
          </a:p>
        </p:txBody>
      </p:sp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2746027" y="333760"/>
            <a:ext cx="5040560" cy="4613725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119025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40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Montserrat" panose="02000505000000020004" pitchFamily="2" charset="0"/>
              </a:rPr>
              <a:t>Tự động hóa web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Montserrat" panose="02000505000000020004" pitchFamily="2" charset="0"/>
              </a:rPr>
              <a:t>Bao gồm Trực tiếp</a:t>
            </a:r>
            <a:endParaRPr kumimoji="0" lang="en-US" altLang="en-US" sz="36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Montserrat" panose="02000505000000020004" pitchFamily="2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8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Montserrat" panose="02000505000000020004" pitchFamily="2" charset="0"/>
              </a:rPr>
              <a:t>$ 158</a:t>
            </a:r>
            <a:endParaRPr kumimoji="0" lang="en-US" altLang="en-US" sz="36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Montserrat" panose="02000505000000020004" pitchFamily="2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Montserrat" panose="02000505000000020004" pitchFamily="2" charset="0"/>
              </a:rPr>
              <a:t>MỖI THÁNG LẬP HÓA ĐƠN HÀNG NĂM</a:t>
            </a:r>
            <a:endParaRPr kumimoji="0" lang="en-US" altLang="en-US" sz="24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Montserrat" panose="02000505000000020004" pitchFamily="2" charset="0"/>
            </a:endParaRPr>
          </a:p>
          <a:p>
            <a:pPr marL="0" marR="0" lvl="0" indent="0" algn="l" defTabSz="914400" rtl="0" eaLnBrk="0" fontAlgn="ctr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Montserrat" panose="02000505000000020004" pitchFamily="2" charset="0"/>
                <a:hlinkClick r:id="rId5"/>
              </a:rPr>
              <a:t>BẮT ĐẦU</a:t>
            </a:r>
            <a:endParaRPr kumimoji="0" lang="en-US" altLang="en-US" sz="24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Montserrat" panose="02000505000000020004" pitchFamily="2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Montserrat" panose="02000505000000020004" pitchFamily="2" charset="0"/>
              </a:rPr>
              <a:t>Kiểm tra song song là gì?</a:t>
            </a:r>
            <a:endParaRPr kumimoji="0" lang="en-US" altLang="en-US" sz="105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Montserrat" panose="02000505000000020004" pitchFamily="2" charset="0"/>
              </a:rPr>
              <a:t>Kiểm tra tự động hóa trình duyệt web </a:t>
            </a:r>
            <a:r>
              <a:rPr kumimoji="0" lang="en-US" altLang="en-US" sz="1400" b="1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Montserrat" panose="02000505000000020004" pitchFamily="2" charset="0"/>
              </a:rPr>
              <a:t>không giới hạn</a:t>
            </a:r>
            <a:endParaRPr kumimoji="0" lang="en-US" altLang="en-US" sz="14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Montserrat" panose="02000505000000020004" pitchFamily="2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Montserrat" panose="02000505000000020004" pitchFamily="2" charset="0"/>
              </a:rPr>
              <a:t>Kiểm tra trình duyệt thời gian thực </a:t>
            </a:r>
            <a:r>
              <a:rPr kumimoji="0" lang="en-US" altLang="en-US" sz="1400" b="1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Montserrat" panose="02000505000000020004" pitchFamily="2" charset="0"/>
              </a:rPr>
              <a:t>không giới hạn</a:t>
            </a:r>
            <a:endParaRPr kumimoji="0" lang="en-US" altLang="en-US" sz="14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Montserrat" panose="02000505000000020004" pitchFamily="2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Montserrat" panose="02000505000000020004" pitchFamily="2" charset="0"/>
              </a:rPr>
              <a:t>Kiểm tra ảnh chụp màn hình </a:t>
            </a:r>
            <a:r>
              <a:rPr kumimoji="0" lang="en-US" altLang="en-US" sz="1400" b="1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Montserrat" panose="02000505000000020004" pitchFamily="2" charset="0"/>
              </a:rPr>
              <a:t>không giới hạn</a:t>
            </a:r>
            <a:endParaRPr kumimoji="0" lang="en-US" altLang="en-US" sz="14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Montserrat" panose="02000505000000020004" pitchFamily="2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Montserrat" panose="02000505000000020004" pitchFamily="2" charset="0"/>
              </a:rPr>
              <a:t>Kiểm tra đáp ứng </a:t>
            </a:r>
            <a:r>
              <a:rPr kumimoji="0" lang="en-US" altLang="en-US" sz="1400" b="1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Montserrat" panose="02000505000000020004" pitchFamily="2" charset="0"/>
              </a:rPr>
              <a:t>không giới hạn</a:t>
            </a:r>
            <a:endParaRPr kumimoji="0" lang="en-US" altLang="en-US" sz="14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Montserrat" panose="02000505000000020004" pitchFamily="2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Montserrat" panose="02000505000000020004" pitchFamily="2" charset="0"/>
              </a:rPr>
              <a:t>Truy cập </a:t>
            </a:r>
            <a:r>
              <a:rPr kumimoji="0" lang="en-US" altLang="en-US" sz="1400" b="1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Montserrat" panose="02000505000000020004" pitchFamily="2" charset="0"/>
              </a:rPr>
              <a:t>không giới hạn</a:t>
            </a:r>
            <a:r>
              <a:rPr kumimoji="0" lang="en-US" altLang="en-US" sz="14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Montserrat" panose="02000505000000020004" pitchFamily="2" charset="0"/>
              </a:rPr>
              <a:t> vào trình duyệt LT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Montserrat" panose="02000505000000020004" pitchFamily="2" charset="0"/>
              </a:rPr>
              <a:t>Hỗ trợ </a:t>
            </a:r>
            <a:r>
              <a:rPr kumimoji="0" lang="en-US" altLang="en-US" sz="1400" b="1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Montserrat" panose="02000505000000020004" pitchFamily="2" charset="0"/>
              </a:rPr>
              <a:t>24x7</a:t>
            </a:r>
            <a:endParaRPr kumimoji="0" lang="en-US" altLang="en-US" sz="14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Montserrat" panose="02000505000000020004" pitchFamily="2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Montserrat" panose="02000505000000020004" pitchFamily="2" charset="0"/>
              </a:rPr>
              <a:t>Tích hợp </a:t>
            </a:r>
            <a:r>
              <a:rPr kumimoji="0" lang="en-US" altLang="en-US" sz="1400" b="1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Montserrat" panose="02000505000000020004" pitchFamily="2" charset="0"/>
              </a:rPr>
              <a:t>ứng dụng của bên thứ 3</a:t>
            </a:r>
            <a:endParaRPr kumimoji="0" lang="en-US" altLang="en-US" sz="24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Montserrat" panose="02000505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4334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1" grpId="0" animBg="1"/>
      <p:bldP spid="12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851670"/>
            <a:ext cx="7800975" cy="11811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771800" cy="51435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0"/>
            <a:ext cx="2808312" cy="51435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816" y="0"/>
            <a:ext cx="2448271" cy="51435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7904" y="0"/>
            <a:ext cx="2744485" cy="51435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63" y="2283718"/>
            <a:ext cx="9059937" cy="338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6159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ular Callout 4"/>
          <p:cNvSpPr/>
          <p:nvPr/>
        </p:nvSpPr>
        <p:spPr>
          <a:xfrm>
            <a:off x="179512" y="195486"/>
            <a:ext cx="8784976" cy="4320480"/>
          </a:xfrm>
          <a:prstGeom prst="wedgeRectCallou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smtClean="0"/>
              <a:t>Cảm </a:t>
            </a:r>
            <a:r>
              <a:rPr lang="vi-VN" sz="4000" smtClean="0"/>
              <a:t>ơn</a:t>
            </a:r>
            <a:r>
              <a:rPr lang="en-US" sz="4000"/>
              <a:t> cô và các bạn đã lắng nghe bài thuyết trình về </a:t>
            </a:r>
            <a:endParaRPr lang="en-US" sz="4000" smtClean="0"/>
          </a:p>
          <a:p>
            <a:pPr algn="ctr"/>
            <a:r>
              <a:rPr lang="en-US" sz="4000" smtClean="0"/>
              <a:t>Lambda </a:t>
            </a:r>
            <a:r>
              <a:rPr lang="en-US" sz="4000"/>
              <a:t>Test </a:t>
            </a:r>
            <a:r>
              <a:rPr lang="en-US" sz="4000" smtClean="0"/>
              <a:t/>
            </a:r>
            <a:br>
              <a:rPr lang="en-US" sz="4000" smtClean="0"/>
            </a:br>
            <a:r>
              <a:rPr lang="en-US" sz="4000" smtClean="0"/>
              <a:t>của </a:t>
            </a:r>
            <a:r>
              <a:rPr lang="en-US" sz="4000"/>
              <a:t>nhóm chúng mình.</a:t>
            </a:r>
          </a:p>
          <a:p>
            <a:pPr algn="ctr"/>
            <a:r>
              <a:rPr lang="en-US" sz="4000"/>
              <a:t>Thank for </a:t>
            </a:r>
            <a:r>
              <a:rPr lang="en-US" sz="4000" smtClean="0"/>
              <a:t>listening…</a:t>
            </a:r>
            <a:endParaRPr lang="en-US" sz="4000"/>
          </a:p>
        </p:txBody>
      </p:sp>
    </p:spTree>
    <p:extLst>
      <p:ext uri="{BB962C8B-B14F-4D97-AF65-F5344CB8AC3E}">
        <p14:creationId xmlns:p14="http://schemas.microsoft.com/office/powerpoint/2010/main" val="3832186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0"/>
                            </p:stCondLst>
                            <p:childTnLst>
                              <p:par>
                                <p:cTn id="1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500"/>
                            </p:stCondLst>
                            <p:childTnLst>
                              <p:par>
                                <p:cTn id="27" presetID="36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Scale>
                                      <p:cBhvr>
                                        <p:cTn id="28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29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30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31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2" presetID="3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Scale>
                                      <p:cBhvr>
                                        <p:cTn id="33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34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35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36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7" presetID="3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Scale>
                                      <p:cBhvr>
                                        <p:cTn id="38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39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40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41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527" y="2567184"/>
            <a:ext cx="2860878" cy="2576316"/>
          </a:xfrm>
        </p:spPr>
      </p:pic>
      <p:sp>
        <p:nvSpPr>
          <p:cNvPr id="8" name="TextBox 7"/>
          <p:cNvSpPr txBox="1"/>
          <p:nvPr/>
        </p:nvSpPr>
        <p:spPr>
          <a:xfrm>
            <a:off x="179512" y="884466"/>
            <a:ext cx="7056784" cy="40011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>
                <a:solidFill>
                  <a:schemeClr val="bg1"/>
                </a:solidFill>
              </a:rPr>
              <a:t>N</a:t>
            </a:r>
            <a:r>
              <a:rPr lang="en-US" sz="2000" smtClean="0">
                <a:solidFill>
                  <a:schemeClr val="bg1"/>
                </a:solidFill>
              </a:rPr>
              <a:t>ền </a:t>
            </a:r>
            <a:r>
              <a:rPr lang="en-US" sz="2000">
                <a:solidFill>
                  <a:schemeClr val="bg1"/>
                </a:solidFill>
              </a:rPr>
              <a:t>tảng </a:t>
            </a:r>
            <a:r>
              <a:rPr lang="en-US" sz="2000" b="1">
                <a:solidFill>
                  <a:schemeClr val="bg1"/>
                </a:solidFill>
              </a:rPr>
              <a:t>kiểm tra trình duyệt chéo</a:t>
            </a:r>
            <a:r>
              <a:rPr lang="en-US" sz="2000">
                <a:solidFill>
                  <a:schemeClr val="bg1"/>
                </a:solidFill>
              </a:rPr>
              <a:t> dựa trên đám mây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79512" y="1425742"/>
            <a:ext cx="7151317" cy="369332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vi-VN">
                <a:solidFill>
                  <a:schemeClr val="bg1"/>
                </a:solidFill>
              </a:rPr>
              <a:t>để kiểm tra khả năng tương thích trình duyệt thủ công và tự động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75379" y="2552177"/>
            <a:ext cx="5544616" cy="646331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vi-VN"/>
              <a:t>kiểm tra </a:t>
            </a:r>
            <a:r>
              <a:rPr lang="vi-VN" b="1"/>
              <a:t>trình duyệt chéo</a:t>
            </a:r>
            <a:r>
              <a:rPr lang="vi-VN"/>
              <a:t> cho các ứng dụng web </a:t>
            </a:r>
            <a:r>
              <a:rPr lang="vi-VN" smtClean="0"/>
              <a:t>trên </a:t>
            </a:r>
            <a:r>
              <a:rPr lang="vi-VN"/>
              <a:t>hơn 2000 trình duyệt, </a:t>
            </a:r>
            <a:r>
              <a:rPr lang="vi-VN" smtClean="0"/>
              <a:t>hệ </a:t>
            </a:r>
            <a:r>
              <a:rPr lang="vi-VN"/>
              <a:t>điều hành và thiết bị</a:t>
            </a:r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75379" y="2038963"/>
            <a:ext cx="7374391" cy="36933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mtClean="0"/>
              <a:t>có </a:t>
            </a:r>
            <a:r>
              <a:rPr lang="en-US"/>
              <a:t>thể thực hiện kiểm tra thủ công và tự động bằng Lambda </a:t>
            </a:r>
            <a:r>
              <a:rPr lang="en-US" smtClean="0"/>
              <a:t>Test</a:t>
            </a:r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 rot="10800000" flipV="1">
            <a:off x="175379" y="3330791"/>
            <a:ext cx="5868146" cy="92333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/>
              <a:t>Gỡ lỗi trong thời gian thực trên cả trình duyệt </a:t>
            </a:r>
            <a:r>
              <a:rPr lang="en-US" smtClean="0"/>
              <a:t>máy tính  để </a:t>
            </a:r>
            <a:r>
              <a:rPr lang="en-US"/>
              <a:t>bàn và thiết bị di động với các công </a:t>
            </a:r>
            <a:r>
              <a:rPr lang="en-US" smtClean="0"/>
              <a:t> cụ  gỡ </a:t>
            </a:r>
            <a:r>
              <a:rPr lang="en-US"/>
              <a:t>lỗi tích hợp</a:t>
            </a:r>
          </a:p>
        </p:txBody>
      </p:sp>
      <p:sp>
        <p:nvSpPr>
          <p:cNvPr id="15" name="Horizontal Scroll 14"/>
          <p:cNvSpPr/>
          <p:nvPr/>
        </p:nvSpPr>
        <p:spPr>
          <a:xfrm>
            <a:off x="323528" y="190500"/>
            <a:ext cx="3168352" cy="576064"/>
          </a:xfrm>
          <a:prstGeom prst="horizontalScroll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LambdaTest là gì?</a:t>
            </a:r>
          </a:p>
        </p:txBody>
      </p:sp>
      <p:pic>
        <p:nvPicPr>
          <p:cNvPr id="2" name="Cross Browser Testing with LambdaTes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77710" y="2463832"/>
            <a:ext cx="731573" cy="411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84080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1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 showWhenStopped="0">
                <p:cTn id="41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4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3" fill="hold">
                      <p:stCondLst>
                        <p:cond delay="0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3" grpId="0" animBg="1"/>
      <p:bldP spid="1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987574"/>
            <a:ext cx="8899771" cy="396044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627784" y="483518"/>
            <a:ext cx="3712811" cy="36933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/>
              <a:t>Giao diện chính của Lambda </a:t>
            </a:r>
            <a:r>
              <a:rPr lang="en-US" smtClean="0"/>
              <a:t>Test.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15787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ight Arrow 4"/>
          <p:cNvSpPr/>
          <p:nvPr/>
        </p:nvSpPr>
        <p:spPr>
          <a:xfrm>
            <a:off x="51623" y="92120"/>
            <a:ext cx="3414304" cy="679430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Đặc điểm </a:t>
            </a:r>
            <a:r>
              <a:rPr lang="en-US" smtClean="0"/>
              <a:t>của </a:t>
            </a:r>
            <a:r>
              <a:rPr lang="en-US"/>
              <a:t>Lambda </a:t>
            </a:r>
            <a:r>
              <a:rPr lang="en-US" smtClean="0"/>
              <a:t>Test </a:t>
            </a:r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86353" y="896982"/>
            <a:ext cx="6768752" cy="36933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vi-VN" b="1"/>
              <a:t>Kiểm tra khả năng tương thích của trình duyệt trực </a:t>
            </a:r>
            <a:r>
              <a:rPr lang="vi-VN" b="1" smtClean="0"/>
              <a:t>tuyến</a:t>
            </a:r>
            <a:endParaRPr lang="vi-VN"/>
          </a:p>
        </p:txBody>
      </p:sp>
      <p:sp>
        <p:nvSpPr>
          <p:cNvPr id="7" name="TextBox 6"/>
          <p:cNvSpPr txBox="1"/>
          <p:nvPr/>
        </p:nvSpPr>
        <p:spPr>
          <a:xfrm>
            <a:off x="395536" y="1329030"/>
            <a:ext cx="7016857" cy="36933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/>
              <a:t>Thử nghiệm trên các trình duyệt máy tính để bàn mới </a:t>
            </a:r>
            <a:r>
              <a:rPr lang="en-US" b="1" smtClean="0"/>
              <a:t>nhất</a:t>
            </a:r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539552" y="1761078"/>
            <a:ext cx="7510389" cy="36933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vi-VN" b="1"/>
              <a:t>Kiểm tra khả năng phản hồi trên tất cả các Kích thước màn </a:t>
            </a:r>
            <a:r>
              <a:rPr lang="vi-VN" b="1" smtClean="0"/>
              <a:t>hình</a:t>
            </a:r>
            <a:endParaRPr lang="vi-VN"/>
          </a:p>
        </p:txBody>
      </p:sp>
      <p:sp>
        <p:nvSpPr>
          <p:cNvPr id="9" name="TextBox 8"/>
          <p:cNvSpPr txBox="1"/>
          <p:nvPr/>
        </p:nvSpPr>
        <p:spPr>
          <a:xfrm>
            <a:off x="738987" y="2193126"/>
            <a:ext cx="5463483" cy="36933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/>
              <a:t>Cộng tác liên tục trong quá trình thử </a:t>
            </a:r>
            <a:r>
              <a:rPr lang="en-US" b="1" smtClean="0"/>
              <a:t>nghiệm</a:t>
            </a:r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908817" y="2625174"/>
            <a:ext cx="2557110" cy="36933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/>
              <a:t>Kiểm tra trực </a:t>
            </a:r>
            <a:r>
              <a:rPr lang="en-US" b="1" smtClean="0"/>
              <a:t>quan</a:t>
            </a:r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043608" y="3068260"/>
            <a:ext cx="3621697" cy="36933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/>
              <a:t>Trình theo dõi vấn đề có </a:t>
            </a:r>
            <a:r>
              <a:rPr lang="en-US" b="1" smtClean="0"/>
              <a:t>sẵn</a:t>
            </a:r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3203848" y="3736982"/>
            <a:ext cx="3507692" cy="36933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vi-VN" b="1"/>
              <a:t>Ứng dụng được trang bị tốt</a:t>
            </a:r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6841515" y="3952296"/>
            <a:ext cx="1377685" cy="36933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/>
              <a:t>Tích </a:t>
            </a:r>
            <a:r>
              <a:rPr lang="en-US" smtClean="0"/>
              <a:t>hợp</a:t>
            </a:r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935396" y="4394620"/>
            <a:ext cx="3300904" cy="36933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/>
              <a:t>Giải pháp có thể mở rộng</a:t>
            </a:r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6511452" y="4464186"/>
            <a:ext cx="2064989" cy="36933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/>
              <a:t>Hỗ trợ liên tục</a:t>
            </a:r>
            <a:endParaRPr lang="en-US"/>
          </a:p>
        </p:txBody>
      </p:sp>
      <p:sp>
        <p:nvSpPr>
          <p:cNvPr id="18" name="Right Arrow 17"/>
          <p:cNvSpPr/>
          <p:nvPr/>
        </p:nvSpPr>
        <p:spPr>
          <a:xfrm>
            <a:off x="119651" y="3797247"/>
            <a:ext cx="2940181" cy="679430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Lợi ích của Lambda </a:t>
            </a:r>
            <a:r>
              <a:rPr lang="en-US" smtClean="0"/>
              <a:t>Test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326689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Horizontal Scroll 4"/>
          <p:cNvSpPr/>
          <p:nvPr/>
        </p:nvSpPr>
        <p:spPr>
          <a:xfrm>
            <a:off x="1187624" y="1059582"/>
            <a:ext cx="7128792" cy="3096344"/>
          </a:xfrm>
          <a:prstGeom prst="horizontalScroll">
            <a:avLst/>
          </a:prstGeom>
          <a:solidFill>
            <a:srgbClr val="3DB2E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/>
              <a:t>2. Các tính năng của </a:t>
            </a:r>
            <a:endParaRPr lang="en-US" sz="4800" b="1" smtClean="0"/>
          </a:p>
          <a:p>
            <a:pPr algn="ctr"/>
            <a:r>
              <a:rPr lang="en-US" sz="4800" b="1" smtClean="0"/>
              <a:t>Lambda Test</a:t>
            </a:r>
            <a:endParaRPr lang="en-US" sz="4800" b="1"/>
          </a:p>
        </p:txBody>
      </p:sp>
    </p:spTree>
    <p:extLst>
      <p:ext uri="{BB962C8B-B14F-4D97-AF65-F5344CB8AC3E}">
        <p14:creationId xmlns:p14="http://schemas.microsoft.com/office/powerpoint/2010/main" val="416614841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ouble Wave 4"/>
          <p:cNvSpPr/>
          <p:nvPr/>
        </p:nvSpPr>
        <p:spPr>
          <a:xfrm>
            <a:off x="1835696" y="1131590"/>
            <a:ext cx="5688632" cy="2592288"/>
          </a:xfrm>
          <a:prstGeom prst="doubleWave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/>
              <a:t>I. Live </a:t>
            </a:r>
            <a:r>
              <a:rPr lang="en-US" sz="4400" smtClean="0"/>
              <a:t>Testing</a:t>
            </a:r>
            <a:endParaRPr lang="en-US" sz="4400"/>
          </a:p>
        </p:txBody>
      </p:sp>
    </p:spTree>
    <p:extLst>
      <p:ext uri="{BB962C8B-B14F-4D97-AF65-F5344CB8AC3E}">
        <p14:creationId xmlns:p14="http://schemas.microsoft.com/office/powerpoint/2010/main" val="3279792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ight Arrow 5"/>
          <p:cNvSpPr/>
          <p:nvPr/>
        </p:nvSpPr>
        <p:spPr>
          <a:xfrm>
            <a:off x="51623" y="92120"/>
            <a:ext cx="3414304" cy="679430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I. </a:t>
            </a:r>
            <a:r>
              <a:rPr lang="en-US" b="1" smtClean="0">
                <a:solidFill>
                  <a:schemeClr val="bg1"/>
                </a:solidFill>
              </a:rPr>
              <a:t>Live Testing</a:t>
            </a:r>
            <a:endParaRPr lang="en-US" b="1">
              <a:solidFill>
                <a:schemeClr val="bg1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843558"/>
            <a:ext cx="3445893" cy="2016224"/>
          </a:xfrm>
          <a:prstGeom prst="rect">
            <a:avLst/>
          </a:prstGeom>
        </p:spPr>
      </p:pic>
      <p:pic>
        <p:nvPicPr>
          <p:cNvPr id="16" name="realtime-vide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635896" y="123478"/>
            <a:ext cx="5400600" cy="4824536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71543" y="2931790"/>
            <a:ext cx="352839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600">
                <a:solidFill>
                  <a:schemeClr val="bg1"/>
                </a:solidFill>
              </a:rPr>
              <a:t>Thực hiện kiểm tra khả năng </a:t>
            </a:r>
            <a:r>
              <a:rPr lang="vi-VN" sz="1600" smtClean="0">
                <a:solidFill>
                  <a:schemeClr val="bg1"/>
                </a:solidFill>
              </a:rPr>
              <a:t>tương</a:t>
            </a:r>
            <a:r>
              <a:rPr lang="en-US" sz="1600">
                <a:solidFill>
                  <a:schemeClr val="bg1"/>
                </a:solidFill>
              </a:rPr>
              <a:t> </a:t>
            </a:r>
            <a:r>
              <a:rPr lang="vi-VN" sz="1600" smtClean="0">
                <a:solidFill>
                  <a:schemeClr val="bg1"/>
                </a:solidFill>
              </a:rPr>
              <a:t> </a:t>
            </a:r>
            <a:r>
              <a:rPr lang="vi-VN" sz="1600">
                <a:solidFill>
                  <a:schemeClr val="bg1"/>
                </a:solidFill>
              </a:rPr>
              <a:t>thích của trình duyệt tương tác </a:t>
            </a:r>
            <a:r>
              <a:rPr lang="vi-VN" sz="1600" smtClean="0">
                <a:solidFill>
                  <a:schemeClr val="bg1"/>
                </a:solidFill>
              </a:rPr>
              <a:t>trực</a:t>
            </a:r>
            <a:r>
              <a:rPr lang="en-US" sz="1600" smtClean="0">
                <a:solidFill>
                  <a:schemeClr val="bg1"/>
                </a:solidFill>
              </a:rPr>
              <a:t> </a:t>
            </a:r>
            <a:r>
              <a:rPr lang="vi-VN" sz="1600" smtClean="0">
                <a:solidFill>
                  <a:schemeClr val="bg1"/>
                </a:solidFill>
              </a:rPr>
              <a:t> </a:t>
            </a:r>
            <a:r>
              <a:rPr lang="vi-VN" sz="1600">
                <a:solidFill>
                  <a:schemeClr val="bg1"/>
                </a:solidFill>
              </a:rPr>
              <a:t>tiếp đối với các trang web và ứng </a:t>
            </a:r>
            <a:r>
              <a:rPr lang="en-US" sz="1600" smtClean="0">
                <a:solidFill>
                  <a:schemeClr val="bg1"/>
                </a:solidFill>
              </a:rPr>
              <a:t>   </a:t>
            </a:r>
            <a:r>
              <a:rPr lang="vi-VN" sz="1600" smtClean="0">
                <a:solidFill>
                  <a:schemeClr val="bg1"/>
                </a:solidFill>
              </a:rPr>
              <a:t>dụng </a:t>
            </a:r>
            <a:r>
              <a:rPr lang="vi-VN" sz="1600">
                <a:solidFill>
                  <a:schemeClr val="bg1"/>
                </a:solidFill>
              </a:rPr>
              <a:t>web công cộng hoặc được lưu trữ cục bộ của bạn trên hơn </a:t>
            </a:r>
            <a:r>
              <a:rPr lang="vi-VN" sz="1600" smtClean="0">
                <a:solidFill>
                  <a:schemeClr val="bg1"/>
                </a:solidFill>
              </a:rPr>
              <a:t>2000</a:t>
            </a:r>
            <a:r>
              <a:rPr lang="en-US" sz="1600" smtClean="0">
                <a:solidFill>
                  <a:schemeClr val="bg1"/>
                </a:solidFill>
              </a:rPr>
              <a:t>   </a:t>
            </a:r>
            <a:r>
              <a:rPr lang="vi-VN" sz="1600" smtClean="0">
                <a:solidFill>
                  <a:schemeClr val="bg1"/>
                </a:solidFill>
              </a:rPr>
              <a:t> </a:t>
            </a:r>
            <a:r>
              <a:rPr lang="vi-VN" sz="1600">
                <a:solidFill>
                  <a:schemeClr val="bg1"/>
                </a:solidFill>
              </a:rPr>
              <a:t>trình duyệt dành cho thiết bị di động và máy tính để bàn thực chạy trên </a:t>
            </a:r>
            <a:endParaRPr lang="en-US" sz="1600" smtClean="0">
              <a:solidFill>
                <a:schemeClr val="bg1"/>
              </a:solidFill>
            </a:endParaRPr>
          </a:p>
          <a:p>
            <a:r>
              <a:rPr lang="vi-VN" sz="1600" smtClean="0">
                <a:solidFill>
                  <a:schemeClr val="bg1"/>
                </a:solidFill>
              </a:rPr>
              <a:t>hệ </a:t>
            </a:r>
            <a:r>
              <a:rPr lang="vi-VN" sz="1600">
                <a:solidFill>
                  <a:schemeClr val="bg1"/>
                </a:solidFill>
              </a:rPr>
              <a:t>điều hành thực</a:t>
            </a:r>
            <a:r>
              <a:rPr lang="vi-VN" sz="1600" smtClean="0">
                <a:solidFill>
                  <a:schemeClr val="bg1"/>
                </a:solidFill>
              </a:rPr>
              <a:t>.</a:t>
            </a:r>
            <a:endParaRPr lang="en-US" sz="1600">
              <a:solidFill>
                <a:schemeClr val="bg1"/>
              </a:solidFill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2570" y="195486"/>
            <a:ext cx="1876425" cy="3152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827299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5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250" tmFilter="0,0; .5, 1; 1, 1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975"/>
                            </p:stCondLst>
                            <p:childTnLst>
                              <p:par>
                                <p:cTn id="36" presetID="4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 tmFilter="0,0; .5, 1; 1, 1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43" repeatCount="indefinite" fill="remove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</p:childTnLst>
        </p:cTn>
      </p:par>
    </p:tnLst>
    <p:bldLst>
      <p:bldP spid="6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1202</TotalTime>
  <Words>1169</Words>
  <Application>Microsoft Office PowerPoint</Application>
  <PresentationFormat>On-screen Show (16:9)</PresentationFormat>
  <Paragraphs>166</Paragraphs>
  <Slides>33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33</vt:i4>
      </vt:variant>
    </vt:vector>
  </HeadingPairs>
  <TitlesOfParts>
    <vt:vector size="40" baseType="lpstr">
      <vt:lpstr>맑은 고딕</vt:lpstr>
      <vt:lpstr>Arial</vt:lpstr>
      <vt:lpstr>Calibri</vt:lpstr>
      <vt:lpstr>Montserrat</vt:lpstr>
      <vt:lpstr>Wingdings</vt:lpstr>
      <vt:lpstr>Office Theme</vt:lpstr>
      <vt:lpstr>Custom Design</vt:lpstr>
      <vt:lpstr>PowerPoint Presentation</vt:lpstr>
      <vt:lpstr>Mục lục: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Registered User</dc:creator>
  <cp:lastModifiedBy>Phạm Lê Hoàng Tuấn</cp:lastModifiedBy>
  <cp:revision>81</cp:revision>
  <dcterms:created xsi:type="dcterms:W3CDTF">2014-04-01T16:27:38Z</dcterms:created>
  <dcterms:modified xsi:type="dcterms:W3CDTF">2020-12-07T07:50:20Z</dcterms:modified>
</cp:coreProperties>
</file>